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9" r:id="rId25"/>
    <p:sldId id="290" r:id="rId26"/>
    <p:sldId id="291" r:id="rId27"/>
    <p:sldId id="292" r:id="rId28"/>
    <p:sldId id="293" r:id="rId29"/>
    <p:sldId id="294" r:id="rId30"/>
    <p:sldId id="295" r:id="rId31"/>
    <p:sldId id="296" r:id="rId32"/>
    <p:sldId id="288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296">
          <p15:clr>
            <a:srgbClr val="A4A3A4"/>
          </p15:clr>
        </p15:guide>
        <p15:guide id="3" orient="horz" pos="1008">
          <p15:clr>
            <a:srgbClr val="A4A3A4"/>
          </p15:clr>
        </p15:guide>
        <p15:guide id="4" pos="2880">
          <p15:clr>
            <a:srgbClr val="A4A3A4"/>
          </p15:clr>
        </p15:guide>
        <p15:guide id="5" pos="576">
          <p15:clr>
            <a:srgbClr val="A4A3A4"/>
          </p15:clr>
        </p15:guide>
        <p15:guide id="6" pos="28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333399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987" autoAdjust="0"/>
    <p:restoredTop sz="89333" autoAdjust="0"/>
  </p:normalViewPr>
  <p:slideViewPr>
    <p:cSldViewPr>
      <p:cViewPr varScale="1">
        <p:scale>
          <a:sx n="82" d="100"/>
          <a:sy n="82" d="100"/>
        </p:scale>
        <p:origin x="750" y="96"/>
      </p:cViewPr>
      <p:guideLst>
        <p:guide orient="horz" pos="2160"/>
        <p:guide orient="horz" pos="1296"/>
        <p:guide orient="horz" pos="1008"/>
        <p:guide pos="2880"/>
        <p:guide pos="576"/>
        <p:guide pos="2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DB0E822-1159-452D-9995-1A8BD68E748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2864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934A247-3468-431B-A56D-B1EF10A38FBA}" type="slidenum">
              <a:rPr lang="en-US"/>
              <a:pPr eaLnBrk="1" hangingPunct="1"/>
              <a:t>1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42672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s-ES" altLang="en-US" smtClean="0">
                <a:latin typeface="Arial" panose="020B0604020202020204" pitchFamily="34" charset="0"/>
              </a:rPr>
              <a:t>Clic para añadir notas  (Click to add notes):</a:t>
            </a:r>
          </a:p>
          <a:p>
            <a:pPr eaLnBrk="1" hangingPunct="1"/>
            <a:endParaRPr lang="es-E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5124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D36BA46-2BEF-48DC-8B55-E804D126BC6C}" type="slidenum">
              <a:rPr lang="en-US"/>
              <a:pPr eaLnBrk="1" hangingPunct="1"/>
              <a:t>10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42672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s-ES" altLang="en-US" b="1" smtClean="0">
                <a:latin typeface="Arial" panose="020B0604020202020204" pitchFamily="34" charset="0"/>
              </a:rPr>
              <a:t>Notas del Instructor </a:t>
            </a:r>
          </a:p>
          <a:p>
            <a:pPr eaLnBrk="1" hangingPunct="1"/>
            <a:endParaRPr lang="es-ES" altLang="en-US" b="1" smtClean="0">
              <a:latin typeface="Arial" panose="020B0604020202020204" pitchFamily="34" charset="0"/>
            </a:endParaRPr>
          </a:p>
          <a:p>
            <a:pPr eaLnBrk="1" hangingPunct="1"/>
            <a:r>
              <a:rPr lang="es-ES" altLang="en-US" b="1" smtClean="0">
                <a:latin typeface="Arial" panose="020B0604020202020204" pitchFamily="34" charset="0"/>
              </a:rPr>
              <a:t>Pregunte:</a:t>
            </a:r>
            <a:r>
              <a:rPr lang="es-ES" altLang="en-US" smtClean="0">
                <a:latin typeface="Arial" panose="020B0604020202020204" pitchFamily="34" charset="0"/>
              </a:rPr>
              <a:t>  La pregunta en la filmina</a:t>
            </a:r>
          </a:p>
          <a:p>
            <a:pPr eaLnBrk="1" hangingPunct="1"/>
            <a:endParaRPr lang="es-ES" altLang="en-US" smtClean="0">
              <a:latin typeface="Arial" panose="020B0604020202020204" pitchFamily="34" charset="0"/>
            </a:endParaRPr>
          </a:p>
          <a:p>
            <a:pPr eaLnBrk="1" hangingPunct="1"/>
            <a:r>
              <a:rPr lang="es-ES" altLang="en-US" smtClean="0">
                <a:latin typeface="Arial" panose="020B0604020202020204" pitchFamily="34" charset="0"/>
              </a:rPr>
              <a:t>Respuestas deben incluir:</a:t>
            </a:r>
          </a:p>
          <a:p>
            <a:pPr eaLnBrk="1" hangingPunct="1"/>
            <a:endParaRPr lang="es-ES" altLang="en-US" smtClean="0">
              <a:latin typeface="Arial" panose="020B0604020202020204" pitchFamily="34" charset="0"/>
            </a:endParaRPr>
          </a:p>
          <a:p>
            <a:pPr eaLnBrk="1" hangingPunct="1"/>
            <a:r>
              <a:rPr lang="es-ES" altLang="en-US" smtClean="0">
                <a:latin typeface="Arial" panose="020B0604020202020204" pitchFamily="34" charset="0"/>
              </a:rPr>
              <a:t>Asegure equipo suelto</a:t>
            </a:r>
          </a:p>
          <a:p>
            <a:pPr eaLnBrk="1" hangingPunct="1">
              <a:buFontTx/>
              <a:buChar char="•"/>
            </a:pPr>
            <a:r>
              <a:rPr lang="es-ES" altLang="en-US" smtClean="0">
                <a:latin typeface="Arial" panose="020B0604020202020204" pitchFamily="34" charset="0"/>
              </a:rPr>
              <a:t> Amarre el bote</a:t>
            </a:r>
          </a:p>
          <a:p>
            <a:pPr eaLnBrk="1" hangingPunct="1">
              <a:buFontTx/>
              <a:buChar char="•"/>
            </a:pPr>
            <a:r>
              <a:rPr lang="es-ES" altLang="en-US" smtClean="0">
                <a:latin typeface="Arial" panose="020B0604020202020204" pitchFamily="34" charset="0"/>
              </a:rPr>
              <a:t> Incline y asegure el motor</a:t>
            </a:r>
          </a:p>
          <a:p>
            <a:pPr eaLnBrk="1" hangingPunct="1">
              <a:buFontTx/>
              <a:buChar char="•"/>
            </a:pPr>
            <a:r>
              <a:rPr lang="es-ES" altLang="en-US" smtClean="0">
                <a:latin typeface="Arial" panose="020B0604020202020204" pitchFamily="34" charset="0"/>
              </a:rPr>
              <a:t> Inspeccione la vuelta de cabo y a cadena de seguridad</a:t>
            </a:r>
          </a:p>
          <a:p>
            <a:pPr eaLnBrk="1" hangingPunct="1">
              <a:buFontTx/>
              <a:buChar char="•"/>
            </a:pPr>
            <a:r>
              <a:rPr lang="es-ES" altLang="en-US" smtClean="0">
                <a:latin typeface="Arial" panose="020B0604020202020204" pitchFamily="34" charset="0"/>
              </a:rPr>
              <a:t> Frenos del remolque</a:t>
            </a:r>
          </a:p>
          <a:p>
            <a:pPr eaLnBrk="1" hangingPunct="1">
              <a:buFontTx/>
              <a:buChar char="•"/>
            </a:pPr>
            <a:r>
              <a:rPr lang="es-ES" altLang="en-US" smtClean="0">
                <a:latin typeface="Arial" panose="020B0604020202020204" pitchFamily="34" charset="0"/>
              </a:rPr>
              <a:t> Luces</a:t>
            </a:r>
          </a:p>
          <a:p>
            <a:pPr eaLnBrk="1" hangingPunct="1">
              <a:buFontTx/>
              <a:buChar char="•"/>
            </a:pPr>
            <a:r>
              <a:rPr lang="es-ES" altLang="en-US" smtClean="0">
                <a:latin typeface="Arial" panose="020B0604020202020204" pitchFamily="34" charset="0"/>
              </a:rPr>
              <a:t> Marcaciones </a:t>
            </a:r>
          </a:p>
          <a:p>
            <a:pPr eaLnBrk="1" hangingPunct="1">
              <a:buFontTx/>
              <a:buChar char="•"/>
            </a:pPr>
            <a:r>
              <a:rPr lang="es-ES" altLang="en-US" smtClean="0">
                <a:latin typeface="Arial" panose="020B0604020202020204" pitchFamily="34" charset="0"/>
              </a:rPr>
              <a:t> Presión de los neumáticos (llantas, ruedas)</a:t>
            </a:r>
          </a:p>
        </p:txBody>
      </p:sp>
    </p:spTree>
    <p:extLst>
      <p:ext uri="{BB962C8B-B14F-4D97-AF65-F5344CB8AC3E}">
        <p14:creationId xmlns:p14="http://schemas.microsoft.com/office/powerpoint/2010/main" val="27550797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61B11D5-8403-4ECA-9515-C89330A491A2}" type="slidenum">
              <a:rPr lang="en-US"/>
              <a:pPr eaLnBrk="1" hangingPunct="1"/>
              <a:t>11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42672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s-ES" altLang="en-US" b="1" smtClean="0">
                <a:latin typeface="Arial" panose="020B0604020202020204" pitchFamily="34" charset="0"/>
              </a:rPr>
              <a:t>Notas del Instructor </a:t>
            </a:r>
          </a:p>
          <a:p>
            <a:pPr eaLnBrk="1" hangingPunct="1"/>
            <a:endParaRPr lang="es-ES" altLang="en-US" b="1" smtClean="0">
              <a:latin typeface="Arial" panose="020B0604020202020204" pitchFamily="34" charset="0"/>
            </a:endParaRPr>
          </a:p>
          <a:p>
            <a:pPr eaLnBrk="1" hangingPunct="1"/>
            <a:r>
              <a:rPr lang="es-ES" altLang="en-US" smtClean="0">
                <a:latin typeface="Arial" panose="020B0604020202020204" pitchFamily="34" charset="0"/>
              </a:rPr>
              <a:t>Discuta  la importancia  de seguridad de estas viñetas</a:t>
            </a:r>
          </a:p>
          <a:p>
            <a:pPr eaLnBrk="1" hangingPunct="1"/>
            <a:endParaRPr lang="es-E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2679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820ED74-32F0-4DA5-BF0F-66C7671EEEE0}" type="slidenum">
              <a:rPr lang="en-US"/>
              <a:pPr eaLnBrk="1" hangingPunct="1"/>
              <a:t>12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s-ES" altLang="en-US" smtClean="0">
                <a:latin typeface="Tahoma" panose="020B0604030504040204" pitchFamily="34" charset="0"/>
                <a:cs typeface="Tahoma" panose="020B0604030504040204" pitchFamily="34" charset="0"/>
              </a:rPr>
              <a:t>Antes de activar las viñetas </a:t>
            </a:r>
          </a:p>
          <a:p>
            <a:pPr eaLnBrk="1" hangingPunct="1"/>
            <a:endParaRPr lang="es-ES" altLang="en-US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r>
              <a:rPr lang="es-ES" altLang="en-US" b="1" smtClean="0">
                <a:latin typeface="Arial" panose="020B0604020202020204" pitchFamily="34" charset="0"/>
              </a:rPr>
              <a:t>Pregunte:  </a:t>
            </a:r>
            <a:r>
              <a:rPr lang="es-ES" altLang="en-US" smtClean="0">
                <a:latin typeface="Arial" panose="020B0604020202020204" pitchFamily="34" charset="0"/>
              </a:rPr>
              <a:t>¿Por que pasos tiene usted que pasar antes de lanzar su bote del remolque?</a:t>
            </a:r>
          </a:p>
          <a:p>
            <a:pPr eaLnBrk="1" hangingPunct="1"/>
            <a:endParaRPr lang="es-E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7466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8784ACC-542A-4364-93E2-7365EC7DCAFC}" type="slidenum">
              <a:rPr lang="en-US"/>
              <a:pPr eaLnBrk="1" hangingPunct="1"/>
              <a:t>13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s-ES" altLang="en-US" b="1" smtClean="0">
                <a:latin typeface="Tahoma" panose="020B0604030504040204" pitchFamily="34" charset="0"/>
                <a:cs typeface="Tahoma" panose="020B0604030504040204" pitchFamily="34" charset="0"/>
              </a:rPr>
              <a:t>Antes</a:t>
            </a:r>
            <a:r>
              <a:rPr lang="es-ES" altLang="en-US" smtClean="0">
                <a:latin typeface="Tahoma" panose="020B0604030504040204" pitchFamily="34" charset="0"/>
                <a:cs typeface="Tahoma" panose="020B0604030504040204" pitchFamily="34" charset="0"/>
              </a:rPr>
              <a:t> de activar las viñetas, </a:t>
            </a:r>
            <a:endParaRPr lang="es-ES" altLang="en-US" b="1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endParaRPr lang="es-ES" altLang="en-US" b="1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endParaRPr lang="es-ES" altLang="en-US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r>
              <a:rPr lang="es-ES" altLang="en-US" b="1" smtClean="0">
                <a:latin typeface="Arial" panose="020B0604020202020204" pitchFamily="34" charset="0"/>
              </a:rPr>
              <a:t>Pregunte: </a:t>
            </a:r>
            <a:r>
              <a:rPr lang="es-ES" altLang="en-US" smtClean="0">
                <a:latin typeface="Arial" panose="020B0604020202020204" pitchFamily="34" charset="0"/>
              </a:rPr>
              <a:t> ¿Qué pasos tiene que seguir antes de lanzar su bote del remolque?</a:t>
            </a:r>
          </a:p>
          <a:p>
            <a:pPr eaLnBrk="1" hangingPunct="1"/>
            <a:endParaRPr lang="es-ES" altLang="en-US" b="1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1118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B104099-8068-46F5-81A6-D29F930F435F}" type="slidenum">
              <a:rPr lang="en-US"/>
              <a:pPr eaLnBrk="1" hangingPunct="1"/>
              <a:t>14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s-ES" altLang="en-US" smtClean="0">
                <a:latin typeface="Tahoma" panose="020B0604030504040204" pitchFamily="34" charset="0"/>
                <a:cs typeface="Tahoma" panose="020B0604030504040204" pitchFamily="34" charset="0"/>
              </a:rPr>
              <a:t>Discuta los pasos con los estudiantes </a:t>
            </a:r>
          </a:p>
          <a:p>
            <a:pPr eaLnBrk="1" hangingPunct="1"/>
            <a:endParaRPr lang="es-ES" altLang="en-US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endParaRPr lang="es-E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2405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8917488-4A8C-46A4-A9B0-6FEE091C70E0}" type="slidenum">
              <a:rPr lang="en-US"/>
              <a:pPr eaLnBrk="1" hangingPunct="1"/>
              <a:t>15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s-ES" altLang="en-US" smtClean="0">
                <a:latin typeface="Tahoma" panose="020B0604030504040204" pitchFamily="34" charset="0"/>
                <a:cs typeface="Tahoma" panose="020B0604030504040204" pitchFamily="34" charset="0"/>
              </a:rPr>
              <a:t>Discuta los pasos con los estudiantes</a:t>
            </a:r>
          </a:p>
          <a:p>
            <a:pPr eaLnBrk="1" hangingPunct="1"/>
            <a:endParaRPr lang="es-ES" altLang="en-US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r>
              <a:rPr lang="es-ES" altLang="en-US" smtClean="0">
                <a:latin typeface="Tahoma" panose="020B0604030504040204" pitchFamily="34" charset="0"/>
                <a:cs typeface="Tahoma" panose="020B0604030504040204" pitchFamily="34" charset="0"/>
              </a:rPr>
              <a:t>Señale de que hay mucha tensión en las correas del chigre y es mejor estar fuera de una línea directa con ellas</a:t>
            </a:r>
          </a:p>
          <a:p>
            <a:pPr eaLnBrk="1" hangingPunct="1"/>
            <a:endParaRPr lang="es-ES" altLang="en-US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r>
              <a:rPr lang="es-ES" altLang="en-US" smtClean="0">
                <a:latin typeface="Tahoma" panose="020B0604030504040204" pitchFamily="34" charset="0"/>
                <a:cs typeface="Tahoma" panose="020B0604030504040204" pitchFamily="34" charset="0"/>
              </a:rPr>
              <a:t>Discuta Especies Acuáticas Dañinas (</a:t>
            </a:r>
            <a:r>
              <a:rPr lang="en-US" altLang="en-US" smtClean="0">
                <a:latin typeface="Tahoma" panose="020B0604030504040204" pitchFamily="34" charset="0"/>
                <a:cs typeface="Tahoma" panose="020B0604030504040204" pitchFamily="34" charset="0"/>
              </a:rPr>
              <a:t>i.e. zebra mussels)</a:t>
            </a:r>
          </a:p>
          <a:p>
            <a:pPr eaLnBrk="1" hangingPunct="1"/>
            <a:endParaRPr lang="es-ES" altLang="en-US" smtClean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s-ES" altLang="en-US" smtClean="0">
                <a:latin typeface="Arial" panose="020B0604020202020204" pitchFamily="34" charset="0"/>
              </a:rPr>
              <a:t>Ayuda del salón de clase: Distribuya folletos del SpeedGram #____  acerca de las especies dañinas , que no son nativas o obtenga los folletos localmente</a:t>
            </a:r>
          </a:p>
          <a:p>
            <a:pPr eaLnBrk="1" hangingPunct="1"/>
            <a:endParaRPr lang="es-ES" altLang="en-US" smtClean="0">
              <a:latin typeface="Arial" panose="020B0604020202020204" pitchFamily="34" charset="0"/>
            </a:endParaRPr>
          </a:p>
          <a:p>
            <a:pPr eaLnBrk="1" hangingPunct="1"/>
            <a:endParaRPr lang="es-E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4188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325AB86-3232-475D-B0C7-96CD8BFBE16A}" type="slidenum">
              <a:rPr lang="en-US"/>
              <a:pPr eaLnBrk="1" hangingPunct="1"/>
              <a:t>16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s-ES" altLang="en-US" smtClean="0">
                <a:latin typeface="Tahoma" panose="020B0604030504040204" pitchFamily="34" charset="0"/>
                <a:cs typeface="Tahoma" panose="020B0604030504040204" pitchFamily="34" charset="0"/>
              </a:rPr>
              <a:t>Discuta los pasos con los estudiantes</a:t>
            </a:r>
          </a:p>
          <a:p>
            <a:pPr eaLnBrk="1" hangingPunct="1"/>
            <a:r>
              <a:rPr lang="en-US" altLang="en-US" smtClean="0">
                <a:latin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en-US" altLang="en-US" smtClean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s-ES" altLang="en-US" smtClean="0">
                <a:latin typeface="Arial" panose="020B0604020202020204" pitchFamily="34" charset="0"/>
              </a:rPr>
              <a:t>¿Por qué es importante remover las algas y drenar los pantoques inmediatamente?</a:t>
            </a:r>
          </a:p>
          <a:p>
            <a:pPr eaLnBrk="1" hangingPunct="1"/>
            <a:endParaRPr lang="es-ES" altLang="en-US" smtClean="0">
              <a:latin typeface="Arial" panose="020B0604020202020204" pitchFamily="34" charset="0"/>
            </a:endParaRPr>
          </a:p>
          <a:p>
            <a:pPr eaLnBrk="1" hangingPunct="1"/>
            <a:r>
              <a:rPr lang="en-US" altLang="en-US" smtClean="0">
                <a:latin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en-US" altLang="en-US" smtClean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s-ES" altLang="en-US" smtClean="0">
                <a:latin typeface="Tahoma" panose="020B0604030504040204" pitchFamily="34" charset="0"/>
                <a:cs typeface="Tahoma" panose="020B0604030504040204" pitchFamily="34" charset="0"/>
              </a:rPr>
              <a:t>Discuta</a:t>
            </a:r>
            <a:endParaRPr lang="en-US" altLang="en-US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endParaRPr lang="en-US" altLang="en-US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r>
              <a:rPr lang="en-US" altLang="en-US" smtClean="0">
                <a:latin typeface="Tahoma" panose="020B0604030504040204" pitchFamily="34" charset="0"/>
                <a:cs typeface="Tahoma" panose="020B0604030504040204" pitchFamily="34" charset="0"/>
              </a:rPr>
              <a:t>Discuss Aquatic Nuisance Species (i.e. zebra mussels)</a:t>
            </a:r>
            <a:endParaRPr lang="en-US" altLang="en-US" smtClean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mtClean="0">
                <a:latin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en-US" altLang="en-US" smtClean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i="1" smtClean="0">
                <a:latin typeface="Tahoma" panose="020B0604030504040204" pitchFamily="34" charset="0"/>
                <a:cs typeface="Tahoma" panose="020B0604030504040204" pitchFamily="34" charset="0"/>
              </a:rPr>
              <a:t>Classroom aid: hand out copies of SpeedGram # ___ regarding non-native nuisance species, or obtain handouts locally</a:t>
            </a:r>
            <a:endParaRPr lang="en-US" altLang="en-US" smtClean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8273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F98A753-F5CC-4905-82BA-38DCF701BEE1}" type="slidenum">
              <a:rPr lang="en-US"/>
              <a:pPr eaLnBrk="1" hangingPunct="1"/>
              <a:t>17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n-US" b="1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r>
              <a:rPr lang="es-ES" altLang="en-US" b="1" smtClean="0">
                <a:latin typeface="Tahoma" panose="020B0604030504040204" pitchFamily="34" charset="0"/>
                <a:cs typeface="Tahoma" panose="020B0604030504040204" pitchFamily="34" charset="0"/>
              </a:rPr>
              <a:t>Antes</a:t>
            </a:r>
            <a:r>
              <a:rPr lang="es-ES" altLang="en-US" smtClean="0">
                <a:latin typeface="Tahoma" panose="020B0604030504040204" pitchFamily="34" charset="0"/>
                <a:cs typeface="Tahoma" panose="020B0604030504040204" pitchFamily="34" charset="0"/>
              </a:rPr>
              <a:t> de la animación, </a:t>
            </a:r>
            <a:endParaRPr lang="es-ES" altLang="en-US" b="1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endParaRPr lang="es-ES" altLang="en-US" b="1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endParaRPr lang="es-ES" altLang="en-US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r>
              <a:rPr lang="es-ES" altLang="en-US" b="1" smtClean="0">
                <a:latin typeface="Arial" panose="020B0604020202020204" pitchFamily="34" charset="0"/>
              </a:rPr>
              <a:t>Pregunte:  </a:t>
            </a:r>
            <a:r>
              <a:rPr lang="es-ES" altLang="en-US" smtClean="0">
                <a:latin typeface="Arial" panose="020B0604020202020204" pitchFamily="34" charset="0"/>
              </a:rPr>
              <a:t>¿Cuáles son las consideraciones de seguridad al llenar el tanque del bote?</a:t>
            </a:r>
          </a:p>
          <a:p>
            <a:pPr eaLnBrk="1" hangingPunct="1"/>
            <a:endParaRPr lang="es-ES" altLang="en-US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r>
              <a:rPr lang="es-ES" altLang="en-US" smtClean="0">
                <a:latin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lang="es-ES" altLang="en-US" smtClean="0">
                <a:latin typeface="Courier New" panose="02070309020205020404" pitchFamily="49" charset="0"/>
                <a:cs typeface="Times New Roman" panose="02020603050405020304" pitchFamily="18" charset="0"/>
              </a:rPr>
              <a:t>       </a:t>
            </a:r>
            <a:r>
              <a:rPr lang="es-E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en-US" smtClean="0">
                <a:latin typeface="Arial" panose="020B0604020202020204" pitchFamily="34" charset="0"/>
              </a:rPr>
              <a:t>¿En el muelle de combustible?</a:t>
            </a:r>
            <a:endParaRPr lang="es-ES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s-ES" altLang="en-US" smtClean="0">
                <a:latin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lang="es-ES" altLang="en-US" smtClean="0">
                <a:latin typeface="Courier New" panose="02070309020205020404" pitchFamily="49" charset="0"/>
                <a:cs typeface="Times New Roman" panose="02020603050405020304" pitchFamily="18" charset="0"/>
              </a:rPr>
              <a:t>       </a:t>
            </a:r>
            <a:r>
              <a:rPr lang="es-E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en-US" smtClean="0">
                <a:latin typeface="Arial" panose="020B0604020202020204" pitchFamily="34" charset="0"/>
              </a:rPr>
              <a:t>¿En la estación de gasolina</a:t>
            </a:r>
            <a:r>
              <a:rPr lang="es-ES" altLang="en-US" smtClean="0">
                <a:latin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s-ES" altLang="en-US" smtClean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s-ES" altLang="en-US" smtClean="0">
                <a:latin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lang="es-ES" altLang="en-US" smtClean="0">
                <a:latin typeface="Courier New" panose="02070309020205020404" pitchFamily="49" charset="0"/>
                <a:cs typeface="Times New Roman" panose="02020603050405020304" pitchFamily="18" charset="0"/>
              </a:rPr>
              <a:t>       </a:t>
            </a:r>
            <a:r>
              <a:rPr lang="es-E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en-US" smtClean="0">
                <a:latin typeface="Arial" panose="020B0604020202020204" pitchFamily="34" charset="0"/>
              </a:rPr>
              <a:t>¿Usando tanques portables de gasolina</a:t>
            </a:r>
            <a:r>
              <a:rPr lang="es-ES" altLang="en-US" smtClean="0">
                <a:latin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s-ES" altLang="en-US" smtClean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/>
            <a:endParaRPr lang="es-E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5755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2643963-3D9F-49A2-9701-76CD35DF5DEF}" type="slidenum">
              <a:rPr lang="en-US"/>
              <a:pPr eaLnBrk="1" hangingPunct="1"/>
              <a:t>18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42672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s-ES" altLang="en-US" b="1" smtClean="0">
                <a:latin typeface="Arial" panose="020B0604020202020204" pitchFamily="34" charset="0"/>
              </a:rPr>
              <a:t>Notas del Instructor </a:t>
            </a:r>
          </a:p>
          <a:p>
            <a:pPr eaLnBrk="1" hangingPunct="1"/>
            <a:endParaRPr lang="es-ES" altLang="en-US" b="1" smtClean="0">
              <a:latin typeface="Arial" panose="020B0604020202020204" pitchFamily="34" charset="0"/>
            </a:endParaRPr>
          </a:p>
          <a:p>
            <a:pPr eaLnBrk="1" hangingPunct="1"/>
            <a:r>
              <a:rPr lang="es-ES" altLang="en-US" b="1" smtClean="0">
                <a:latin typeface="Arial" panose="020B0604020202020204" pitchFamily="34" charset="0"/>
              </a:rPr>
              <a:t>Pregunte:</a:t>
            </a:r>
            <a:r>
              <a:rPr lang="es-ES" altLang="en-US" smtClean="0">
                <a:latin typeface="Arial" panose="020B0604020202020204" pitchFamily="34" charset="0"/>
              </a:rPr>
              <a:t>  ¿Qué preocupaciones de seguridad existen cuando llena el tanque de una moto personal acuática en un muelle de combustible?</a:t>
            </a:r>
          </a:p>
        </p:txBody>
      </p:sp>
    </p:spTree>
    <p:extLst>
      <p:ext uri="{BB962C8B-B14F-4D97-AF65-F5344CB8AC3E}">
        <p14:creationId xmlns:p14="http://schemas.microsoft.com/office/powerpoint/2010/main" val="17929386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B73651E-CF0A-48D2-B2D8-81C0FE01E9B4}" type="slidenum">
              <a:rPr lang="en-US"/>
              <a:pPr eaLnBrk="1" hangingPunct="1"/>
              <a:t>19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42672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s-ES" altLang="en-US" b="1" smtClean="0">
                <a:latin typeface="Arial" panose="020B0604020202020204" pitchFamily="34" charset="0"/>
              </a:rPr>
              <a:t>Notas del Instructor </a:t>
            </a:r>
          </a:p>
          <a:p>
            <a:pPr eaLnBrk="1" hangingPunct="1"/>
            <a:endParaRPr lang="es-ES" altLang="en-US" b="1" smtClean="0">
              <a:latin typeface="Arial" panose="020B0604020202020204" pitchFamily="34" charset="0"/>
            </a:endParaRPr>
          </a:p>
          <a:p>
            <a:pPr eaLnBrk="1" hangingPunct="1"/>
            <a:r>
              <a:rPr lang="es-ES" altLang="en-US" b="1" smtClean="0">
                <a:latin typeface="Arial" panose="020B0604020202020204" pitchFamily="34" charset="0"/>
              </a:rPr>
              <a:t>Pregunte:</a:t>
            </a:r>
            <a:r>
              <a:rPr lang="es-ES" altLang="en-US" smtClean="0">
                <a:latin typeface="Arial" panose="020B0604020202020204" pitchFamily="34" charset="0"/>
              </a:rPr>
              <a:t>  ¿Por qué?</a:t>
            </a:r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8896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75EEA62-AE37-4A34-8246-50EB221C946D}" type="slidenum">
              <a:rPr lang="en-US"/>
              <a:pPr eaLnBrk="1" hangingPunct="1"/>
              <a:t>2</a:t>
            </a:fld>
            <a:endParaRPr lang="en-US"/>
          </a:p>
        </p:txBody>
      </p:sp>
      <p:sp>
        <p:nvSpPr>
          <p:cNvPr id="378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s-ES" altLang="en-US" smtClean="0">
                <a:latin typeface="Tahoma" panose="020B0604030504040204" pitchFamily="34" charset="0"/>
                <a:cs typeface="Times New Roman" panose="02020603050405020304" pitchFamily="18" charset="0"/>
              </a:rPr>
              <a:t>Mencione los artículos del boletín como perspectiva del capítulo.  Más detalles serán cubiertos en cada tópico.    </a:t>
            </a:r>
          </a:p>
          <a:p>
            <a:pPr eaLnBrk="1" hangingPunct="1"/>
            <a:endParaRPr lang="es-ES" altLang="en-US" smtClean="0">
              <a:latin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7244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6D08D83-B00F-44C3-AAC5-BDDD8B3CB7F1}" type="slidenum">
              <a:rPr lang="en-US"/>
              <a:pPr eaLnBrk="1" hangingPunct="1"/>
              <a:t>20</a:t>
            </a:fld>
            <a:endParaRPr 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42672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s-ES" altLang="en-US" b="1" smtClean="0">
                <a:latin typeface="Arial" panose="020B0604020202020204" pitchFamily="34" charset="0"/>
              </a:rPr>
              <a:t>Notas del Instructor </a:t>
            </a:r>
            <a:endParaRPr lang="es-ES" altLang="en-US" smtClean="0">
              <a:latin typeface="Arial" panose="020B0604020202020204" pitchFamily="34" charset="0"/>
            </a:endParaRPr>
          </a:p>
          <a:p>
            <a:pPr eaLnBrk="1" hangingPunct="1"/>
            <a:endParaRPr lang="es-ES" altLang="en-US" smtClean="0">
              <a:latin typeface="Arial" panose="020B0604020202020204" pitchFamily="34" charset="0"/>
            </a:endParaRPr>
          </a:p>
          <a:p>
            <a:pPr eaLnBrk="1" hangingPunct="1"/>
            <a:r>
              <a:rPr lang="es-ES" altLang="en-US" smtClean="0">
                <a:latin typeface="Arial" panose="020B0604020202020204" pitchFamily="34" charset="0"/>
              </a:rPr>
              <a:t>Fotografía</a:t>
            </a:r>
          </a:p>
          <a:p>
            <a:pPr eaLnBrk="1" hangingPunct="1"/>
            <a:endParaRPr lang="es-ES" altLang="en-US" smtClean="0">
              <a:latin typeface="Arial" panose="020B0604020202020204" pitchFamily="34" charset="0"/>
            </a:endParaRPr>
          </a:p>
          <a:p>
            <a:pPr eaLnBrk="1" hangingPunct="1"/>
            <a:r>
              <a:rPr lang="es-ES" altLang="en-US" smtClean="0">
                <a:latin typeface="Arial" panose="020B0604020202020204" pitchFamily="34" charset="0"/>
              </a:rPr>
              <a:t>On=Prendido</a:t>
            </a:r>
          </a:p>
          <a:p>
            <a:pPr eaLnBrk="1" hangingPunct="1"/>
            <a:r>
              <a:rPr lang="es-ES" altLang="en-US" smtClean="0">
                <a:latin typeface="Arial" panose="020B0604020202020204" pitchFamily="34" charset="0"/>
              </a:rPr>
              <a:t>Off= Apagado</a:t>
            </a:r>
          </a:p>
          <a:p>
            <a:pPr eaLnBrk="1" hangingPunct="1"/>
            <a:r>
              <a:rPr lang="es-ES" altLang="en-US" smtClean="0">
                <a:latin typeface="Arial" panose="020B0604020202020204" pitchFamily="34" charset="0"/>
              </a:rPr>
              <a:t>Res= Reserva</a:t>
            </a:r>
          </a:p>
          <a:p>
            <a:pPr eaLnBrk="1" hangingPunct="1"/>
            <a:endParaRPr lang="es-ES" altLang="en-US" smtClean="0">
              <a:latin typeface="Arial" panose="020B0604020202020204" pitchFamily="34" charset="0"/>
            </a:endParaRPr>
          </a:p>
          <a:p>
            <a:pPr eaLnBrk="1" hangingPunct="1"/>
            <a:endParaRPr lang="es-ES" altLang="en-US" b="1" smtClean="0">
              <a:latin typeface="Arial" panose="020B0604020202020204" pitchFamily="34" charset="0"/>
            </a:endParaRPr>
          </a:p>
          <a:p>
            <a:pPr eaLnBrk="1" hangingPunct="1"/>
            <a:endParaRPr lang="es-ES" altLang="en-US" b="1" smtClean="0">
              <a:latin typeface="Arial" panose="020B0604020202020204" pitchFamily="34" charset="0"/>
            </a:endParaRPr>
          </a:p>
          <a:p>
            <a:pPr eaLnBrk="1" hangingPunct="1"/>
            <a:r>
              <a:rPr lang="es-ES" altLang="en-US" smtClean="0">
                <a:latin typeface="Arial" panose="020B0604020202020204" pitchFamily="34" charset="0"/>
              </a:rPr>
              <a:t>Discuta la función de: “reserva”</a:t>
            </a:r>
          </a:p>
        </p:txBody>
      </p:sp>
    </p:spTree>
    <p:extLst>
      <p:ext uri="{BB962C8B-B14F-4D97-AF65-F5344CB8AC3E}">
        <p14:creationId xmlns:p14="http://schemas.microsoft.com/office/powerpoint/2010/main" val="15590079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1BC7B0D-C292-425B-9D28-73C9CBF59351}" type="slidenum">
              <a:rPr lang="en-US"/>
              <a:pPr eaLnBrk="1" hangingPunct="1"/>
              <a:t>21</a:t>
            </a:fld>
            <a:endParaRPr 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s-ES" altLang="en-US" smtClean="0">
                <a:latin typeface="Tahoma" panose="020B0604030504040204" pitchFamily="34" charset="0"/>
                <a:cs typeface="Tahoma" panose="020B0604030504040204" pitchFamily="34" charset="0"/>
              </a:rPr>
              <a:t>Discuta que el manteniendo de su bote en buen estado es una consideración de seguridad</a:t>
            </a:r>
          </a:p>
          <a:p>
            <a:pPr eaLnBrk="1" hangingPunct="1"/>
            <a:endParaRPr lang="es-ES" altLang="en-US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r>
              <a:rPr lang="es-ES" altLang="en-US" smtClean="0">
                <a:latin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es-ES" altLang="en-US" smtClean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s-ES" altLang="en-US" b="1" smtClean="0">
                <a:latin typeface="Tahoma" panose="020B0604030504040204" pitchFamily="34" charset="0"/>
                <a:cs typeface="Tahoma" panose="020B0604030504040204" pitchFamily="34" charset="0"/>
              </a:rPr>
              <a:t>Pregunte:</a:t>
            </a:r>
            <a:r>
              <a:rPr lang="es-ES" altLang="en-US" smtClean="0">
                <a:latin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s-ES" altLang="en-US" smtClean="0">
                <a:latin typeface="Arial" panose="020B0604020202020204" pitchFamily="34" charset="0"/>
              </a:rPr>
              <a:t>¿Qué elementos de mantenimiento deben ser de rutina para su día en el agua?</a:t>
            </a:r>
          </a:p>
          <a:p>
            <a:pPr eaLnBrk="1" hangingPunct="1"/>
            <a:endParaRPr lang="es-ES" altLang="en-US" smtClean="0">
              <a:latin typeface="Arial" panose="020B0604020202020204" pitchFamily="34" charset="0"/>
            </a:endParaRPr>
          </a:p>
          <a:p>
            <a:pPr eaLnBrk="1" hangingPunct="1"/>
            <a:endParaRPr lang="es-ES" altLang="en-US" smtClean="0">
              <a:latin typeface="Arial" panose="020B0604020202020204" pitchFamily="34" charset="0"/>
            </a:endParaRPr>
          </a:p>
          <a:p>
            <a:pPr eaLnBrk="1" hangingPunct="1"/>
            <a:endParaRPr lang="es-E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7716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492F626-8E59-4F9B-930D-12A2ABEECE8E}" type="slidenum">
              <a:rPr lang="en-US"/>
              <a:pPr eaLnBrk="1" hangingPunct="1"/>
              <a:t>22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s-ES" altLang="en-US" b="1" smtClean="0">
                <a:latin typeface="Tahoma" panose="020B0604030504040204" pitchFamily="34" charset="0"/>
                <a:cs typeface="Tahoma" panose="020B0604030504040204" pitchFamily="34" charset="0"/>
              </a:rPr>
              <a:t>Antes</a:t>
            </a:r>
            <a:r>
              <a:rPr lang="es-ES" altLang="en-US" smtClean="0">
                <a:latin typeface="Tahoma" panose="020B0604030504040204" pitchFamily="34" charset="0"/>
                <a:cs typeface="Tahoma" panose="020B0604030504040204" pitchFamily="34" charset="0"/>
              </a:rPr>
              <a:t> de enseñar las viñetas</a:t>
            </a:r>
          </a:p>
          <a:p>
            <a:pPr eaLnBrk="1" hangingPunct="1"/>
            <a:endParaRPr lang="es-ES" altLang="en-US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r>
              <a:rPr lang="es-ES" altLang="en-US" smtClean="0">
                <a:latin typeface="Tahoma" panose="020B0604030504040204" pitchFamily="34" charset="0"/>
                <a:cs typeface="Tahoma" panose="020B0604030504040204" pitchFamily="34" charset="0"/>
              </a:rPr>
              <a:t>Discuta que además de herramientas y equipo requerido por ley federal y estatal canal 5 Hay muchas otras cosas recomendadas.</a:t>
            </a:r>
          </a:p>
          <a:p>
            <a:pPr eaLnBrk="1" hangingPunct="1"/>
            <a:endParaRPr lang="es-ES" altLang="en-US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r>
              <a:rPr lang="es-ES" altLang="en-US" smtClean="0">
                <a:latin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es-ES" altLang="en-US" smtClean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s-ES" altLang="en-US" b="1" smtClean="0">
                <a:latin typeface="Tahoma" panose="020B0604030504040204" pitchFamily="34" charset="0"/>
                <a:cs typeface="Tahoma" panose="020B0604030504040204" pitchFamily="34" charset="0"/>
              </a:rPr>
              <a:t>Pregunte:</a:t>
            </a:r>
            <a:r>
              <a:rPr lang="es-ES" altLang="en-US" smtClean="0">
                <a:latin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s-ES" altLang="en-US" smtClean="0">
                <a:latin typeface="Arial" panose="020B0604020202020204" pitchFamily="34" charset="0"/>
              </a:rPr>
              <a:t>¿Qué usted incluiría? ¿Por qué?</a:t>
            </a:r>
          </a:p>
          <a:p>
            <a:pPr eaLnBrk="1" hangingPunct="1"/>
            <a:endParaRPr lang="es-ES" altLang="en-US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endParaRPr lang="es-ES" altLang="en-US" smtClean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6331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7000C9A-A4D7-4B91-B2E9-424F75F628A5}" type="slidenum">
              <a:rPr lang="en-US"/>
              <a:pPr eaLnBrk="1" hangingPunct="1"/>
              <a:t>23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42672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s-ES" altLang="en-US" smtClean="0">
                <a:latin typeface="Arial" panose="020B0604020202020204" pitchFamily="34" charset="0"/>
              </a:rPr>
              <a:t>Clic para añadir notas:</a:t>
            </a:r>
          </a:p>
        </p:txBody>
      </p:sp>
    </p:spTree>
    <p:extLst>
      <p:ext uri="{BB962C8B-B14F-4D97-AF65-F5344CB8AC3E}">
        <p14:creationId xmlns:p14="http://schemas.microsoft.com/office/powerpoint/2010/main" val="19066735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s-ES" altLang="en-US" smtClean="0">
                <a:latin typeface="Arial" panose="020B0604020202020204" pitchFamily="34" charset="0"/>
              </a:rPr>
              <a:t>Clic para añadir notas:</a:t>
            </a: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5FD9C51-4E2A-408D-B632-771909FFA694}" type="slidenum">
              <a:rPr lang="en-US"/>
              <a:pPr eaLnBrk="1" hangingPunct="1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8312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s-ES" altLang="en-US" smtClean="0">
                <a:latin typeface="Arial" panose="020B0604020202020204" pitchFamily="34" charset="0"/>
              </a:rPr>
              <a:t>Clic para añadir notas:</a:t>
            </a: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D81D811-6C26-4915-AD1C-8E0AAD4DFA12}" type="slidenum">
              <a:rPr lang="en-US"/>
              <a:pPr eaLnBrk="1" hangingPunct="1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1377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s-ES" altLang="en-US" smtClean="0">
                <a:latin typeface="Arial" panose="020B0604020202020204" pitchFamily="34" charset="0"/>
              </a:rPr>
              <a:t>Clic para añadir notas:</a:t>
            </a: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4C9F545-36C6-411F-A978-63B9FCA635A6}" type="slidenum">
              <a:rPr lang="en-US"/>
              <a:pPr eaLnBrk="1" hangingPunct="1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69707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s-ES" altLang="en-US" smtClean="0">
                <a:latin typeface="Arial" panose="020B0604020202020204" pitchFamily="34" charset="0"/>
              </a:rPr>
              <a:t>Clic para añadir notas:</a:t>
            </a: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EF913C8-F60D-4063-AC14-41CF11BE2B69}" type="slidenum">
              <a:rPr lang="en-US"/>
              <a:pPr eaLnBrk="1" hangingPunct="1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82411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s-ES" altLang="en-US" smtClean="0">
                <a:latin typeface="Arial" panose="020B0604020202020204" pitchFamily="34" charset="0"/>
              </a:rPr>
              <a:t>Clic para añadir notas:</a:t>
            </a:r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28CB476-71A9-4978-B9F8-0A0FF2DD6920}" type="slidenum">
              <a:rPr lang="en-US"/>
              <a:pPr eaLnBrk="1" hangingPunct="1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71738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s-ES" altLang="en-US" smtClean="0">
                <a:latin typeface="Arial" panose="020B0604020202020204" pitchFamily="34" charset="0"/>
              </a:rPr>
              <a:t>Clic para añadir notas:</a:t>
            </a:r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942AEEA-AC8C-47C1-A3F7-FF8F07316BAD}" type="slidenum">
              <a:rPr lang="en-US"/>
              <a:pPr eaLnBrk="1" hangingPunct="1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6088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C1360BE-613E-4557-B4F1-BCC7FCCDE810}" type="slidenum">
              <a:rPr lang="en-US"/>
              <a:pPr eaLnBrk="1" hangingPunct="1"/>
              <a:t>3</a:t>
            </a:fld>
            <a:endParaRPr lang="en-US"/>
          </a:p>
        </p:txBody>
      </p:sp>
      <p:sp>
        <p:nvSpPr>
          <p:cNvPr id="3891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s-ES" altLang="en-US" smtClean="0">
                <a:latin typeface="Tahoma" panose="020B0604030504040204" pitchFamily="34" charset="0"/>
                <a:cs typeface="Times New Roman" panose="02020603050405020304" pitchFamily="18" charset="0"/>
              </a:rPr>
              <a:t>Discuta que manejando precavidamente su bote significa conocer las limitaciones de su bote. </a:t>
            </a:r>
          </a:p>
          <a:p>
            <a:pPr eaLnBrk="1" hangingPunct="1"/>
            <a:endParaRPr lang="es-ES" altLang="en-US" smtClean="0">
              <a:latin typeface="Tahoma" panose="020B0604030504040204" pitchFamily="34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s-ES" altLang="en-US" b="1" smtClean="0">
                <a:latin typeface="Arial" panose="020B0604020202020204" pitchFamily="34" charset="0"/>
              </a:rPr>
              <a:t>Pregunte:</a:t>
            </a:r>
            <a:r>
              <a:rPr lang="es-ES" altLang="en-US" smtClean="0">
                <a:latin typeface="Arial" panose="020B0604020202020204" pitchFamily="34" charset="0"/>
              </a:rPr>
              <a:t>   Qué puede pasar si se ignora la información de la Placa de Capacidad?</a:t>
            </a:r>
          </a:p>
          <a:p>
            <a:pPr eaLnBrk="1" hangingPunct="1"/>
            <a:r>
              <a:rPr lang="es-ES" altLang="en-US" smtClean="0">
                <a:latin typeface="Tahoma" panose="020B0604030504040204" pitchFamily="34" charset="0"/>
                <a:cs typeface="Times New Roman" panose="02020603050405020304" pitchFamily="18" charset="0"/>
              </a:rPr>
              <a:t> </a:t>
            </a:r>
            <a:endParaRPr lang="es-ES" altLang="en-US" smtClean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s-ES" altLang="en-US" smtClean="0">
                <a:latin typeface="Tahoma" panose="020B0604030504040204" pitchFamily="34" charset="0"/>
                <a:cs typeface="Times New Roman" panose="02020603050405020304" pitchFamily="18" charset="0"/>
              </a:rPr>
              <a:t>Discuta:  La ley Federal es: todos los botes de un solo casco de menos de 20’ (excepto botes de velas y embarcaciones personales acuáticas (PWC)) tienen que tener una.</a:t>
            </a:r>
          </a:p>
          <a:p>
            <a:pPr eaLnBrk="1" hangingPunct="1"/>
            <a:r>
              <a:rPr lang="es-ES" altLang="en-US" smtClean="0">
                <a:latin typeface="Tahoma" panose="020B0604030504040204" pitchFamily="34" charset="0"/>
                <a:cs typeface="Times New Roman" panose="02020603050405020304" pitchFamily="18" charset="0"/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140664983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s-ES" altLang="en-US" smtClean="0">
                <a:latin typeface="Arial" panose="020B0604020202020204" pitchFamily="34" charset="0"/>
              </a:rPr>
              <a:t>Clic para añadir notas:</a:t>
            </a: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7EFB2B3-BBE2-439D-9490-A723850D3FA6}" type="slidenum">
              <a:rPr lang="en-US"/>
              <a:pPr eaLnBrk="1" hangingPunct="1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23447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s-ES" altLang="en-US" smtClean="0">
                <a:latin typeface="Arial" panose="020B0604020202020204" pitchFamily="34" charset="0"/>
              </a:rPr>
              <a:t>Clic para añadir notas:</a:t>
            </a:r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92D2878-8DAE-47E4-981B-0E8AB9D1CE8D}" type="slidenum">
              <a:rPr lang="en-US"/>
              <a:pPr eaLnBrk="1" hangingPunct="1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80187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9BCFC2F-F0C1-4E2F-A0D7-24EFB1D14F3C}" type="slidenum">
              <a:rPr lang="en-US"/>
              <a:pPr eaLnBrk="1" hangingPunct="1"/>
              <a:t>32</a:t>
            </a:fld>
            <a:endParaRPr lang="en-US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42672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s-ES" altLang="en-US" smtClean="0">
                <a:latin typeface="Arial" panose="020B0604020202020204" pitchFamily="34" charset="0"/>
              </a:rPr>
              <a:t>Clic para añadir notas:</a:t>
            </a:r>
          </a:p>
          <a:p>
            <a:pPr eaLnBrk="1" hangingPunct="1"/>
            <a:endParaRPr lang="es-E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9424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586B8C1-DDE4-49D7-A300-5AD885CF4448}" type="slidenum">
              <a:rPr lang="en-US"/>
              <a:pPr eaLnBrk="1" hangingPunct="1"/>
              <a:t>4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4267200"/>
            <a:ext cx="5029200" cy="4114800"/>
          </a:xfrm>
          <a:ln/>
        </p:spPr>
        <p:txBody>
          <a:bodyPr/>
          <a:lstStyle/>
          <a:p>
            <a:pPr marL="228600" indent="-228600" eaLnBrk="1" hangingPunct="1">
              <a:defRPr/>
            </a:pPr>
            <a:r>
              <a:rPr lang="es-ES" b="1" dirty="0" smtClean="0"/>
              <a:t>Notas del Instructor  (Instructor Notes) :</a:t>
            </a:r>
          </a:p>
          <a:p>
            <a:pPr eaLnBrk="1" hangingPunct="1">
              <a:defRPr/>
            </a:pPr>
            <a:endParaRPr lang="es-ES" b="1" dirty="0" smtClean="0"/>
          </a:p>
          <a:p>
            <a:pPr eaLnBrk="1" hangingPunct="1">
              <a:defRPr/>
            </a:pPr>
            <a:r>
              <a:rPr lang="es-ES" dirty="0" smtClean="0"/>
              <a:t>Discuta la información contenida en uno. </a:t>
            </a:r>
          </a:p>
          <a:p>
            <a:pPr eaLnBrk="1" hangingPunct="1">
              <a:defRPr/>
            </a:pPr>
            <a:endParaRPr lang="es-ES" dirty="0" smtClean="0"/>
          </a:p>
          <a:p>
            <a:pPr eaLnBrk="1" hangingPunct="1">
              <a:defRPr/>
            </a:pPr>
            <a:r>
              <a:rPr lang="es-ES" b="1" dirty="0" smtClean="0"/>
              <a:t>Pregunte:</a:t>
            </a:r>
            <a:r>
              <a:rPr lang="es-ES" dirty="0" smtClean="0"/>
              <a:t>  ¿A quien usted le daría este Plan de Navegación?</a:t>
            </a:r>
          </a:p>
          <a:p>
            <a:pPr eaLnBrk="1" hangingPunct="1">
              <a:defRPr/>
            </a:pPr>
            <a:r>
              <a:rPr lang="es-ES" dirty="0" smtClean="0"/>
              <a:t> </a:t>
            </a:r>
            <a:endParaRPr lang="en-US" dirty="0" smtClean="0"/>
          </a:p>
          <a:p>
            <a:pPr eaLnBrk="1" hangingPunct="1">
              <a:defRPr/>
            </a:pPr>
            <a:r>
              <a:rPr lang="es-ES" dirty="0" smtClean="0"/>
              <a:t>Remarque de que hay un Plan de Navegación descargable en su CD.</a:t>
            </a:r>
          </a:p>
          <a:p>
            <a:pPr eaLnBrk="1" hangingPunct="1">
              <a:defRPr/>
            </a:pPr>
            <a:endParaRPr lang="es-ES" dirty="0" smtClean="0"/>
          </a:p>
          <a:p>
            <a:pPr eaLnBrk="1" hangingPunct="1">
              <a:defRPr/>
            </a:pPr>
            <a:endParaRPr lang="es-ES" dirty="0" smtClean="0"/>
          </a:p>
          <a:p>
            <a:pPr eaLnBrk="1" hangingPunct="1">
              <a:defRPr/>
            </a:pPr>
            <a:r>
              <a:rPr lang="es-ES" b="1" dirty="0" smtClean="0"/>
              <a:t>Pregunte:</a:t>
            </a:r>
            <a:r>
              <a:rPr lang="es-ES" dirty="0" smtClean="0"/>
              <a:t>  ¿Por qué es esto una parte importante de salir en bote?</a:t>
            </a:r>
          </a:p>
          <a:p>
            <a:pPr eaLnBrk="1" hangingPunct="1">
              <a:defRPr/>
            </a:pP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2094022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2F9FE9A-5CFA-43DD-937F-BB75E546D496}" type="slidenum">
              <a:rPr lang="en-US"/>
              <a:pPr eaLnBrk="1" hangingPunct="1"/>
              <a:t>5</a:t>
            </a:fld>
            <a:endParaRPr lang="en-US"/>
          </a:p>
        </p:txBody>
      </p:sp>
      <p:sp>
        <p:nvSpPr>
          <p:cNvPr id="40963" name="Rectangle 307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075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s-ES" altLang="en-US" b="1" smtClean="0">
                <a:latin typeface="Arial" panose="020B0604020202020204" pitchFamily="34" charset="0"/>
              </a:rPr>
              <a:t>	Pregunte:</a:t>
            </a:r>
            <a:r>
              <a:rPr lang="es-ES" altLang="en-US" smtClean="0">
                <a:latin typeface="Arial" panose="020B0604020202020204" pitchFamily="34" charset="0"/>
              </a:rPr>
              <a:t>  A los estudiantes por sus ideas acerca de que debe ser incluido </a:t>
            </a:r>
          </a:p>
          <a:p>
            <a:pPr eaLnBrk="1" hangingPunct="1"/>
            <a:r>
              <a:rPr lang="es-ES" altLang="en-US" smtClean="0">
                <a:latin typeface="Tahoma" panose="020B0604030504040204" pitchFamily="34" charset="0"/>
                <a:cs typeface="Times New Roman" panose="02020603050405020304" pitchFamily="18" charset="0"/>
              </a:rPr>
              <a:t> </a:t>
            </a:r>
            <a:endParaRPr lang="es-ES" altLang="en-US" smtClean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s-ES" altLang="en-US" i="1" smtClean="0">
                <a:latin typeface="Tahoma" panose="020B0604030504040204" pitchFamily="34" charset="0"/>
                <a:cs typeface="Times New Roman" panose="02020603050405020304" pitchFamily="18" charset="0"/>
              </a:rPr>
              <a:t>Ayuda de clase: Use una pizarra blanca  o un rota folio  y haga una lista de las cosas mencionadas. Luego discuta el por qué son importantes.</a:t>
            </a:r>
          </a:p>
          <a:p>
            <a:pPr eaLnBrk="1" hangingPunct="1"/>
            <a:endParaRPr lang="es-ES" altLang="en-US" i="1" smtClean="0">
              <a:latin typeface="Tahoma" panose="020B0604030504040204" pitchFamily="34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s-ES" altLang="en-US" smtClean="0">
                <a:latin typeface="Tahoma" panose="020B0604030504040204" pitchFamily="34" charset="0"/>
                <a:cs typeface="Times New Roman" panose="02020603050405020304" pitchFamily="18" charset="0"/>
              </a:rPr>
              <a:t>Nosotros queremos enfatizar:</a:t>
            </a:r>
          </a:p>
          <a:p>
            <a:pPr eaLnBrk="1" hangingPunct="1"/>
            <a:r>
              <a:rPr lang="es-ES" altLang="en-US" smtClean="0">
                <a:latin typeface="Tahoma" panose="020B0604030504040204" pitchFamily="34" charset="0"/>
                <a:cs typeface="Times New Roman" panose="02020603050405020304" pitchFamily="18" charset="0"/>
              </a:rPr>
              <a:t>°        Comprobar el tiempo	</a:t>
            </a:r>
          </a:p>
          <a:p>
            <a:pPr eaLnBrk="1" hangingPunct="1"/>
            <a:r>
              <a:rPr lang="es-ES" altLang="en-US" smtClean="0">
                <a:latin typeface="Tahoma" panose="020B0604030504040204" pitchFamily="34" charset="0"/>
                <a:cs typeface="Times New Roman" panose="02020603050405020304" pitchFamily="18" charset="0"/>
              </a:rPr>
              <a:t>°        Tenga cartas náuticas</a:t>
            </a:r>
          </a:p>
          <a:p>
            <a:pPr eaLnBrk="1" hangingPunct="1"/>
            <a:r>
              <a:rPr lang="es-ES" altLang="en-US" smtClean="0">
                <a:latin typeface="Tahoma" panose="020B0604030504040204" pitchFamily="34" charset="0"/>
                <a:cs typeface="Times New Roman" panose="02020603050405020304" pitchFamily="18" charset="0"/>
              </a:rPr>
              <a:t>°        Presente un plan de navegación</a:t>
            </a:r>
          </a:p>
          <a:p>
            <a:pPr eaLnBrk="1" hangingPunct="1"/>
            <a:r>
              <a:rPr lang="es-ES" altLang="en-US" smtClean="0">
                <a:latin typeface="Tahoma" panose="020B0604030504040204" pitchFamily="34" charset="0"/>
                <a:cs typeface="Times New Roman" panose="02020603050405020304" pitchFamily="18" charset="0"/>
              </a:rPr>
              <a:t>°        Tenga una lista de verificación del bote y equipo</a:t>
            </a:r>
          </a:p>
          <a:p>
            <a:pPr eaLnBrk="1" hangingPunct="1"/>
            <a:r>
              <a:rPr lang="es-ES" altLang="en-US" smtClean="0">
                <a:latin typeface="Tahoma" panose="020B0604030504040204" pitchFamily="34" charset="0"/>
                <a:cs typeface="Times New Roman" panose="02020603050405020304" pitchFamily="18" charset="0"/>
              </a:rPr>
              <a:t>°        Dele a sus pasajeros un corto entrenamiento de seguridad - localización  de PFD y extinguidores de fuego, etc.</a:t>
            </a:r>
          </a:p>
          <a:p>
            <a:pPr eaLnBrk="1" hangingPunct="1"/>
            <a:r>
              <a:rPr lang="es-ES" altLang="en-US" smtClean="0">
                <a:latin typeface="Tahoma" panose="020B0604030504040204" pitchFamily="34" charset="0"/>
                <a:cs typeface="Times New Roman" panose="02020603050405020304" pitchFamily="18" charset="0"/>
              </a:rPr>
              <a:t>°        Obtenga un  comprobante de seguridad de su embarcación </a:t>
            </a:r>
          </a:p>
          <a:p>
            <a:pPr eaLnBrk="1" hangingPunct="1"/>
            <a:endParaRPr lang="es-ES" altLang="en-US" smtClean="0">
              <a:latin typeface="Tahoma" panose="020B0604030504040204" pitchFamily="34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s-ES" altLang="en-US" smtClean="0">
                <a:latin typeface="Tahoma" panose="020B0604030504040204" pitchFamily="34" charset="0"/>
                <a:cs typeface="Times New Roman" panose="02020603050405020304" pitchFamily="18" charset="0"/>
              </a:rPr>
              <a:t> </a:t>
            </a:r>
            <a:endParaRPr lang="es-ES" altLang="en-US" smtClean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s-ES" altLang="en-US" smtClean="0">
                <a:latin typeface="Tahoma" panose="020B0604030504040204" pitchFamily="34" charset="0"/>
                <a:cs typeface="Times New Roman" panose="02020603050405020304" pitchFamily="18" charset="0"/>
              </a:rPr>
              <a:t>Señale de que hay listas descargables en su CD </a:t>
            </a:r>
          </a:p>
          <a:p>
            <a:pPr eaLnBrk="1" hangingPunct="1"/>
            <a:endParaRPr lang="es-ES" altLang="en-US" smtClean="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4316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C88953F-0A34-4D61-876A-12A64BAC2042}" type="slidenum">
              <a:rPr lang="en-US"/>
              <a:pPr eaLnBrk="1" hangingPunct="1"/>
              <a:t>6</a:t>
            </a:fld>
            <a:endParaRPr lang="en-US"/>
          </a:p>
        </p:txBody>
      </p:sp>
      <p:sp>
        <p:nvSpPr>
          <p:cNvPr id="41987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2051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s-ES" altLang="en-US" smtClean="0">
                <a:latin typeface="Tahoma" panose="020B0604030504040204" pitchFamily="34" charset="0"/>
                <a:cs typeface="Tahoma" panose="020B0604030504040204" pitchFamily="34" charset="0"/>
              </a:rPr>
              <a:t>Discuta brevemente el programa de VSC</a:t>
            </a:r>
          </a:p>
          <a:p>
            <a:pPr eaLnBrk="1" hangingPunct="1"/>
            <a:endParaRPr lang="en-US" altLang="en-US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1173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F6E4823-9826-415C-A98C-CFAF3C714901}" type="slidenum">
              <a:rPr lang="en-US"/>
              <a:pPr eaLnBrk="1" hangingPunct="1"/>
              <a:t>7</a:t>
            </a:fld>
            <a:endParaRPr lang="en-US"/>
          </a:p>
        </p:txBody>
      </p:sp>
      <p:sp>
        <p:nvSpPr>
          <p:cNvPr id="4301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s-ES" altLang="en-US" smtClean="0">
                <a:latin typeface="Tahoma" panose="020B0604030504040204" pitchFamily="34" charset="0"/>
                <a:cs typeface="Tahoma" panose="020B0604030504040204" pitchFamily="34" charset="0"/>
              </a:rPr>
              <a:t>Describa los beneficios del VSC</a:t>
            </a:r>
          </a:p>
          <a:p>
            <a:pPr eaLnBrk="1" hangingPunct="1"/>
            <a:r>
              <a:rPr lang="es-ES" altLang="en-US" smtClean="0">
                <a:latin typeface="Tahoma" panose="020B0604030504040204" pitchFamily="34" charset="0"/>
                <a:cs typeface="Times New Roman" panose="02020603050405020304" pitchFamily="18" charset="0"/>
              </a:rPr>
              <a:t>°        Paz mental sabiendo de que tiene el equipo requerido</a:t>
            </a:r>
          </a:p>
          <a:p>
            <a:pPr eaLnBrk="1" hangingPunct="1"/>
            <a:r>
              <a:rPr lang="es-ES" altLang="en-US" smtClean="0">
                <a:latin typeface="Tahoma" panose="020B0604030504040204" pitchFamily="34" charset="0"/>
                <a:cs typeface="Times New Roman" panose="02020603050405020304" pitchFamily="18" charset="0"/>
              </a:rPr>
              <a:t>°        Y que está en buena condición</a:t>
            </a:r>
          </a:p>
          <a:p>
            <a:pPr eaLnBrk="1" hangingPunct="1"/>
            <a:r>
              <a:rPr lang="es-ES" altLang="en-US" smtClean="0">
                <a:latin typeface="Tahoma" panose="020B0604030504040204" pitchFamily="34" charset="0"/>
                <a:cs typeface="Times New Roman" panose="02020603050405020304" pitchFamily="18" charset="0"/>
              </a:rPr>
              <a:t>°        </a:t>
            </a:r>
            <a:r>
              <a:rPr lang="es-ES" altLang="en-US" smtClean="0">
                <a:latin typeface="Arial" panose="020B0604020202020204" pitchFamily="34" charset="0"/>
              </a:rPr>
              <a:t>¡Posible descuento en el seguro!</a:t>
            </a:r>
            <a:endParaRPr lang="en-US" altLang="en-US" smtClean="0">
              <a:latin typeface="Arial" panose="020B0604020202020204" pitchFamily="34" charset="0"/>
            </a:endParaRPr>
          </a:p>
          <a:p>
            <a:pPr eaLnBrk="1" hangingPunct="1"/>
            <a:endParaRPr lang="es-ES" altLang="en-US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r>
              <a:rPr lang="es-ES" altLang="en-US" smtClean="0">
                <a:latin typeface="Tahoma" panose="020B0604030504040204" pitchFamily="34" charset="0"/>
                <a:cs typeface="Tahoma" panose="020B0604030504040204" pitchFamily="34" charset="0"/>
              </a:rPr>
              <a:t>Entréguele a todos un folleto de VSC con el nombre de contacto en su flotilla y el número</a:t>
            </a:r>
          </a:p>
          <a:p>
            <a:pPr eaLnBrk="1" hangingPunct="1"/>
            <a:r>
              <a:rPr lang="es-ES" altLang="en-US" smtClean="0">
                <a:latin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es-ES" altLang="en-US" smtClean="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6726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A61BEA6-7223-4A71-AED5-2DD651F48B09}" type="slidenum">
              <a:rPr lang="en-US"/>
              <a:pPr eaLnBrk="1" hangingPunct="1"/>
              <a:t>8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42672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s-ES" altLang="en-US" b="1" smtClean="0">
                <a:latin typeface="Arial" panose="020B0604020202020204" pitchFamily="34" charset="0"/>
              </a:rPr>
              <a:t>Notas del Instructor </a:t>
            </a:r>
          </a:p>
          <a:p>
            <a:pPr eaLnBrk="1" hangingPunct="1"/>
            <a:endParaRPr lang="es-ES" altLang="en-US" b="1" smtClean="0">
              <a:latin typeface="Arial" panose="020B0604020202020204" pitchFamily="34" charset="0"/>
            </a:endParaRPr>
          </a:p>
          <a:p>
            <a:pPr eaLnBrk="1" hangingPunct="1"/>
            <a:r>
              <a:rPr lang="es-ES" altLang="en-US" b="1" smtClean="0">
                <a:latin typeface="Arial" panose="020B0604020202020204" pitchFamily="34" charset="0"/>
              </a:rPr>
              <a:t>Pregunte:</a:t>
            </a:r>
            <a:r>
              <a:rPr lang="es-ES" altLang="en-US" smtClean="0">
                <a:latin typeface="Arial" panose="020B0604020202020204" pitchFamily="34" charset="0"/>
              </a:rPr>
              <a:t> ¿Cual es el remolque adecuado y el vehículo adecuado para remolcar?</a:t>
            </a:r>
          </a:p>
          <a:p>
            <a:pPr eaLnBrk="1" hangingPunct="1"/>
            <a:endParaRPr lang="es-ES" altLang="en-US" smtClean="0">
              <a:latin typeface="Arial" panose="020B0604020202020204" pitchFamily="34" charset="0"/>
            </a:endParaRPr>
          </a:p>
          <a:p>
            <a:pPr eaLnBrk="1" hangingPunct="1"/>
            <a:r>
              <a:rPr lang="es-ES" altLang="en-US" b="1" smtClean="0">
                <a:latin typeface="Arial" panose="020B0604020202020204" pitchFamily="34" charset="0"/>
              </a:rPr>
              <a:t>Pregunte:</a:t>
            </a:r>
            <a:r>
              <a:rPr lang="es-ES" altLang="en-US" smtClean="0">
                <a:latin typeface="Arial" panose="020B0604020202020204" pitchFamily="34" charset="0"/>
              </a:rPr>
              <a:t>  ¿Por qué es esto una medida de seguridad importante?</a:t>
            </a:r>
          </a:p>
          <a:p>
            <a:pPr eaLnBrk="1" hangingPunct="1"/>
            <a:endParaRPr lang="es-ES" altLang="en-US" smtClean="0">
              <a:latin typeface="Arial" panose="020B0604020202020204" pitchFamily="34" charset="0"/>
            </a:endParaRPr>
          </a:p>
          <a:p>
            <a:pPr eaLnBrk="1" hangingPunct="1"/>
            <a:r>
              <a:rPr lang="es-ES" altLang="en-US" smtClean="0">
                <a:latin typeface="Arial" panose="020B0604020202020204" pitchFamily="34" charset="0"/>
              </a:rPr>
              <a:t>Asegúrese de que la clase discuta el peso del bote y la capacidad del vehículo para remolcar.</a:t>
            </a:r>
          </a:p>
          <a:p>
            <a:pPr eaLnBrk="1" hangingPunct="1"/>
            <a:endParaRPr lang="es-ES" altLang="en-US" smtClean="0">
              <a:latin typeface="Arial" panose="020B0604020202020204" pitchFamily="34" charset="0"/>
            </a:endParaRPr>
          </a:p>
          <a:p>
            <a:pPr eaLnBrk="1" hangingPunct="1"/>
            <a:r>
              <a:rPr lang="es-ES" altLang="en-US" smtClean="0">
                <a:latin typeface="Arial" panose="020B0604020202020204" pitchFamily="34" charset="0"/>
              </a:rPr>
              <a:t>Asegúrese de discutir las necesidades del remolque para poder cargar el peso del bote y también el motor(es), combustible y equipo.</a:t>
            </a:r>
          </a:p>
          <a:p>
            <a:pPr eaLnBrk="1" hangingPunct="1"/>
            <a:endParaRPr lang="es-ES" altLang="en-US" smtClean="0">
              <a:latin typeface="Arial" panose="020B0604020202020204" pitchFamily="34" charset="0"/>
            </a:endParaRPr>
          </a:p>
          <a:p>
            <a:pPr eaLnBrk="1" hangingPunct="1"/>
            <a:r>
              <a:rPr lang="es-ES" altLang="en-US" smtClean="0">
                <a:latin typeface="Arial" panose="020B0604020202020204" pitchFamily="34" charset="0"/>
              </a:rPr>
              <a:t>Repase las animaciones y las varias partes del remolque.</a:t>
            </a:r>
          </a:p>
          <a:p>
            <a:pPr eaLnBrk="1" hangingPunct="1"/>
            <a:endParaRPr lang="es-E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08146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995DDC0-6F85-4F1F-B16F-6735B043081B}" type="slidenum">
              <a:rPr lang="en-US"/>
              <a:pPr eaLnBrk="1" hangingPunct="1"/>
              <a:t>9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42672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s-ES" altLang="en-US" b="1" smtClean="0">
                <a:latin typeface="Arial" panose="020B0604020202020204" pitchFamily="34" charset="0"/>
              </a:rPr>
              <a:t>Notas del Instructor </a:t>
            </a:r>
          </a:p>
          <a:p>
            <a:pPr eaLnBrk="1" hangingPunct="1"/>
            <a:endParaRPr lang="es-ES" altLang="en-US" b="1" smtClean="0">
              <a:latin typeface="Arial" panose="020B0604020202020204" pitchFamily="34" charset="0"/>
            </a:endParaRPr>
          </a:p>
          <a:p>
            <a:pPr eaLnBrk="1" hangingPunct="1"/>
            <a:r>
              <a:rPr lang="es-ES" altLang="en-US" b="1" smtClean="0">
                <a:latin typeface="Arial" panose="020B0604020202020204" pitchFamily="34" charset="0"/>
              </a:rPr>
              <a:t>Pregunte:</a:t>
            </a:r>
            <a:r>
              <a:rPr lang="es-ES" altLang="en-US" smtClean="0">
                <a:latin typeface="Arial" panose="020B0604020202020204" pitchFamily="34" charset="0"/>
              </a:rPr>
              <a:t>  ¿Por qué cada una de estas es una consideración de seguridad importante?</a:t>
            </a:r>
          </a:p>
        </p:txBody>
      </p:sp>
    </p:spTree>
    <p:extLst>
      <p:ext uri="{BB962C8B-B14F-4D97-AF65-F5344CB8AC3E}">
        <p14:creationId xmlns:p14="http://schemas.microsoft.com/office/powerpoint/2010/main" val="3486255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01 aux logo 3d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9810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homeland logo tipped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867400"/>
            <a:ext cx="769938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/>
            </a:lvl1pPr>
          </a:lstStyle>
          <a:p>
            <a:fld id="{48A80AD8-4D30-4FE5-9475-A1F1B69C8CF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47800" y="6245225"/>
            <a:ext cx="5181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000" b="1">
                <a:solidFill>
                  <a:srgbClr val="CC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 b="0" smtClean="0">
                <a:solidFill>
                  <a:schemeClr val="tx2"/>
                </a:solidFill>
              </a:rPr>
              <a:t>Version: Feb 2014                    Copyright 2014 - Coast Guard Auxiliary Association, Inc. </a:t>
            </a:r>
            <a:endParaRPr lang="en-US" b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22211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4A2CEC-B476-412A-B830-61B6BC6816F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47800" y="6245225"/>
            <a:ext cx="5181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000" b="1">
                <a:solidFill>
                  <a:srgbClr val="CC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 b="0" smtClean="0">
                <a:solidFill>
                  <a:schemeClr val="tx2"/>
                </a:solidFill>
              </a:rPr>
              <a:t>Version: Feb 2014                    Copyright 2014 - Coast Guard Auxiliary Association, Inc. </a:t>
            </a:r>
            <a:endParaRPr lang="en-US" b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007652"/>
      </p:ext>
    </p:extLst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06B53F-0116-4B4C-8F78-E66BC73EEA1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47800" y="6245225"/>
            <a:ext cx="5181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000" b="1">
                <a:solidFill>
                  <a:srgbClr val="CC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 b="0" smtClean="0">
                <a:solidFill>
                  <a:schemeClr val="tx2"/>
                </a:solidFill>
              </a:rPr>
              <a:t>Version: Feb 2014                    Copyright 2014 - Coast Guard Auxiliary Association, Inc. </a:t>
            </a:r>
            <a:endParaRPr lang="en-US" b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046823"/>
      </p:ext>
    </p:extLst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28C968-035D-4551-8E19-DC92826DE80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47800" y="6245225"/>
            <a:ext cx="5181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000" b="1">
                <a:solidFill>
                  <a:srgbClr val="CC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 b="0" smtClean="0">
                <a:solidFill>
                  <a:schemeClr val="tx2"/>
                </a:solidFill>
              </a:rPr>
              <a:t>Version: Feb 2014                    Copyright 2014 - Coast Guard Auxiliary Association, Inc. </a:t>
            </a:r>
            <a:endParaRPr lang="en-US" b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656862"/>
      </p:ext>
    </p:extLst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3E4508-AE95-48C8-8116-B6C420974FD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47800" y="6245225"/>
            <a:ext cx="5181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000" b="1">
                <a:solidFill>
                  <a:srgbClr val="CC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 b="0" smtClean="0">
                <a:solidFill>
                  <a:schemeClr val="tx2"/>
                </a:solidFill>
              </a:rPr>
              <a:t>Version: Feb 2014                    Copyright 2014 - Coast Guard Auxiliary Association, Inc. </a:t>
            </a:r>
            <a:endParaRPr lang="en-US" b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732189"/>
      </p:ext>
    </p:extLst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1F60CA-E260-4214-88BC-76BF4C7934E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47800" y="6245225"/>
            <a:ext cx="5181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000" b="1">
                <a:solidFill>
                  <a:srgbClr val="CC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 b="0" smtClean="0">
                <a:solidFill>
                  <a:schemeClr val="tx2"/>
                </a:solidFill>
              </a:rPr>
              <a:t>Version: Feb 2014                    Copyright 2014 - Coast Guard Auxiliary Association, Inc. </a:t>
            </a:r>
            <a:endParaRPr lang="en-US" b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66472"/>
      </p:ext>
    </p:extLst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874F16-2ECE-4364-9262-4C6047F871F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3"/>
          </p:nvPr>
        </p:nvSpPr>
        <p:spPr bwMode="auto">
          <a:xfrm>
            <a:off x="1447800" y="6245225"/>
            <a:ext cx="5181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000" b="1">
                <a:solidFill>
                  <a:srgbClr val="CC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 b="0" smtClean="0">
                <a:solidFill>
                  <a:schemeClr val="tx2"/>
                </a:solidFill>
              </a:rPr>
              <a:t>Version: Feb 2014                    Copyright 2014 - Coast Guard Auxiliary Association, Inc. </a:t>
            </a:r>
            <a:endParaRPr lang="en-US" b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077775"/>
      </p:ext>
    </p:extLst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295400" y="6245225"/>
            <a:ext cx="5334000" cy="476250"/>
          </a:xfrm>
          <a:ln/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lang="en-US" sz="1000" b="0" kern="1200" smtClean="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Version: Feb 2014                    Copyright 2014 - Coast Guard Auxiliary Association, Inc. 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D4DCF0-9540-4554-A318-1EEF0FFA274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654155"/>
      </p:ext>
    </p:extLst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3FFB42-0542-4FB2-A980-9B999F9684B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47800" y="6245225"/>
            <a:ext cx="5181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000" b="1">
                <a:solidFill>
                  <a:srgbClr val="CC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 b="0" smtClean="0">
                <a:solidFill>
                  <a:schemeClr val="tx2"/>
                </a:solidFill>
              </a:rPr>
              <a:t>Version: Feb 2014                    Copyright 2014 - Coast Guard Auxiliary Association, Inc. </a:t>
            </a:r>
            <a:endParaRPr lang="en-US" b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415501"/>
      </p:ext>
    </p:extLst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F15E66-F16E-4E73-BC2A-1065C2D540E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47800" y="6245225"/>
            <a:ext cx="5181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000" b="1">
                <a:solidFill>
                  <a:srgbClr val="CC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 b="0" smtClean="0">
                <a:solidFill>
                  <a:schemeClr val="tx2"/>
                </a:solidFill>
              </a:rPr>
              <a:t>Version: Feb 2014                    Copyright 2014 - Coast Guard Auxiliary Association, Inc. </a:t>
            </a:r>
            <a:endParaRPr lang="en-US" b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860023"/>
      </p:ext>
    </p:extLst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954308-05CE-43E1-9A88-4947113CCC6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47800" y="6245225"/>
            <a:ext cx="5181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000" b="1">
                <a:solidFill>
                  <a:srgbClr val="CC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 b="0" smtClean="0">
                <a:solidFill>
                  <a:schemeClr val="tx2"/>
                </a:solidFill>
              </a:rPr>
              <a:t>Version: Feb 2014                    Copyright 2014 - Coast Guard Auxiliary Association, Inc. </a:t>
            </a:r>
            <a:endParaRPr lang="en-US" b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044340"/>
      </p:ext>
    </p:extLst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47800" y="6245225"/>
            <a:ext cx="5181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000" b="1">
                <a:solidFill>
                  <a:srgbClr val="CC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 b="0" smtClean="0">
                <a:solidFill>
                  <a:schemeClr val="tx2"/>
                </a:solidFill>
              </a:rPr>
              <a:t>Version: Feb 2014                    Copyright 2014 - Coast Guard Auxiliary Association, Inc. </a:t>
            </a:r>
            <a:endParaRPr lang="en-US" b="0" dirty="0">
              <a:solidFill>
                <a:schemeClr val="tx2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003366"/>
                </a:solidFill>
              </a:defRPr>
            </a:lvl1pPr>
          </a:lstStyle>
          <a:p>
            <a:fld id="{62774251-0E29-45A4-A994-30D626C39E84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1" name="Picture 7" descr="01 aux logo 3d copy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9810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homeland logo tipped copy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867400"/>
            <a:ext cx="769938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>
        <p:tmplLst>
          <p:tmpl lvl="1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333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33399"/>
          </a:solidFill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33399"/>
          </a:solidFill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33399"/>
          </a:solidFill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33399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333399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333399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333399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333399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rgbClr val="3333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33339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333399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3333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333399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33339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33339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33339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33339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Version: Feb 2014                    Copyright 2014 - Coast Guard Auxiliary Association, Inc. </a:t>
            </a:r>
            <a:endParaRPr lang="en-US" sz="1400" smtClean="0"/>
          </a:p>
        </p:txBody>
      </p:sp>
      <p:sp>
        <p:nvSpPr>
          <p:cNvPr id="307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3ACF1FE-2448-4C35-9633-24D706E8F5C5}" type="slidenum">
              <a:rPr lang="en-US">
                <a:solidFill>
                  <a:srgbClr val="003366"/>
                </a:solidFill>
              </a:rPr>
              <a:pPr eaLnBrk="1" hangingPunct="1"/>
              <a:t>1</a:t>
            </a:fld>
            <a:endParaRPr lang="en-US">
              <a:solidFill>
                <a:srgbClr val="003366"/>
              </a:solidFill>
            </a:endParaRPr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7620000" cy="1143000"/>
          </a:xfrm>
        </p:spPr>
        <p:txBody>
          <a:bodyPr/>
          <a:lstStyle/>
          <a:p>
            <a:pPr eaLnBrk="1" hangingPunct="1"/>
            <a:r>
              <a:rPr lang="es-ES" altLang="en-US" smtClean="0"/>
              <a:t>Capítulo 2</a:t>
            </a:r>
            <a:endParaRPr lang="en-US" altLang="en-US" smtClean="0"/>
          </a:p>
        </p:txBody>
      </p:sp>
      <p:pic>
        <p:nvPicPr>
          <p:cNvPr id="3077" name="Picture 3" descr="1 bo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3" y="2008188"/>
            <a:ext cx="7761287" cy="469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Rectangle 4"/>
          <p:cNvSpPr>
            <a:spLocks noChangeArrowheads="1"/>
          </p:cNvSpPr>
          <p:nvPr/>
        </p:nvSpPr>
        <p:spPr bwMode="auto">
          <a:xfrm>
            <a:off x="533400" y="1752600"/>
            <a:ext cx="8382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n-US" sz="4000" b="1">
                <a:latin typeface="Arial Black" panose="020B0A04020102020204" pitchFamily="34" charset="0"/>
              </a:rPr>
              <a:t>Antes De Emprender Su Viaje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012BA09-BEF2-4E12-948B-892E0FCC9032}" type="slidenum">
              <a:rPr lang="en-US">
                <a:solidFill>
                  <a:srgbClr val="003366"/>
                </a:solidFill>
              </a:rPr>
              <a:pPr eaLnBrk="1" hangingPunct="1"/>
              <a:t>10</a:t>
            </a:fld>
            <a:endParaRPr lang="en-US">
              <a:solidFill>
                <a:srgbClr val="003366"/>
              </a:solidFill>
            </a:endParaRPr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/>
          <a:lstStyle/>
          <a:p>
            <a:pPr eaLnBrk="1" hangingPunct="1"/>
            <a:r>
              <a:rPr lang="es-ES" altLang="en-US" sz="4000" b="0" smtClean="0"/>
              <a:t>    Remolcando Seguramente</a:t>
            </a:r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074738"/>
          </a:xfrm>
        </p:spPr>
        <p:txBody>
          <a:bodyPr/>
          <a:lstStyle/>
          <a:p>
            <a:pPr eaLnBrk="1" hangingPunct="1"/>
            <a:r>
              <a:rPr lang="es-ES" altLang="en-US" smtClean="0"/>
              <a:t>¿Antes de salir de casa que cosas debe revisar? </a:t>
            </a:r>
          </a:p>
          <a:p>
            <a:pPr eaLnBrk="1" hangingPunct="1"/>
            <a:endParaRPr lang="en-US" altLang="en-US" smtClean="0"/>
          </a:p>
        </p:txBody>
      </p:sp>
      <p:pic>
        <p:nvPicPr>
          <p:cNvPr id="12294" name="Picture 4" descr="12 boat trail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638" y="3276600"/>
            <a:ext cx="7396162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Oval 5"/>
          <p:cNvSpPr>
            <a:spLocks noChangeArrowheads="1"/>
          </p:cNvSpPr>
          <p:nvPr/>
        </p:nvSpPr>
        <p:spPr bwMode="auto">
          <a:xfrm>
            <a:off x="457200" y="1736725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2296" name="Rectangle 7"/>
          <p:cNvSpPr>
            <a:spLocks noChangeArrowheads="1"/>
          </p:cNvSpPr>
          <p:nvPr/>
        </p:nvSpPr>
        <p:spPr bwMode="auto">
          <a:xfrm>
            <a:off x="3908425" y="3244850"/>
            <a:ext cx="185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245225"/>
            <a:ext cx="5181600" cy="476250"/>
          </a:xfrm>
        </p:spPr>
        <p:txBody>
          <a:bodyPr/>
          <a:lstStyle/>
          <a:p>
            <a:pPr>
              <a:defRPr/>
            </a:pPr>
            <a:r>
              <a:rPr lang="en-US" b="0" smtClean="0">
                <a:solidFill>
                  <a:schemeClr val="tx2"/>
                </a:solidFill>
              </a:rPr>
              <a:t>Version: Feb 2014                    Copyright 2014 - Coast Guard Auxiliary Association, Inc. </a:t>
            </a:r>
            <a:endParaRPr lang="en-US" b="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53C8665-05A1-4D82-811F-7C81CECDA5DE}" type="slidenum">
              <a:rPr lang="en-US">
                <a:solidFill>
                  <a:srgbClr val="003366"/>
                </a:solidFill>
              </a:rPr>
              <a:pPr eaLnBrk="1" hangingPunct="1"/>
              <a:t>11</a:t>
            </a:fld>
            <a:endParaRPr lang="en-US">
              <a:solidFill>
                <a:srgbClr val="003366"/>
              </a:solidFill>
            </a:endParaRPr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altLang="en-US" b="0" smtClean="0"/>
              <a:t>En La Carretera</a:t>
            </a:r>
          </a:p>
        </p:txBody>
      </p:sp>
      <p:sp>
        <p:nvSpPr>
          <p:cNvPr id="1331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ES" altLang="en-US" smtClean="0"/>
              <a:t>Flujo de tráfico </a:t>
            </a:r>
          </a:p>
          <a:p>
            <a:pPr eaLnBrk="1" hangingPunct="1"/>
            <a:r>
              <a:rPr lang="es-ES" altLang="en-US" smtClean="0"/>
              <a:t>Volteando y tomando curvas amplias</a:t>
            </a:r>
          </a:p>
          <a:p>
            <a:pPr eaLnBrk="1" hangingPunct="1"/>
            <a:r>
              <a:rPr lang="es-ES" altLang="en-US" smtClean="0"/>
              <a:t>Chequea la jarcia periódicamente</a:t>
            </a:r>
          </a:p>
          <a:p>
            <a:pPr eaLnBrk="1" hangingPunct="1"/>
            <a:r>
              <a:rPr lang="es-ES" altLang="en-US" smtClean="0"/>
              <a:t>Lleve herramientas, gato, piezas adicionales y bengalas</a:t>
            </a:r>
          </a:p>
          <a:p>
            <a:pPr eaLnBrk="1" hangingPunct="1"/>
            <a:r>
              <a:rPr lang="es-ES" altLang="en-US" smtClean="0"/>
              <a:t>Obedece limites de velocidad </a:t>
            </a:r>
          </a:p>
        </p:txBody>
      </p:sp>
      <p:sp>
        <p:nvSpPr>
          <p:cNvPr id="13318" name="Oval 4"/>
          <p:cNvSpPr>
            <a:spLocks noChangeArrowheads="1"/>
          </p:cNvSpPr>
          <p:nvPr/>
        </p:nvSpPr>
        <p:spPr bwMode="auto">
          <a:xfrm>
            <a:off x="457200" y="1736725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3319" name="Oval 5"/>
          <p:cNvSpPr>
            <a:spLocks noChangeArrowheads="1"/>
          </p:cNvSpPr>
          <p:nvPr/>
        </p:nvSpPr>
        <p:spPr bwMode="auto">
          <a:xfrm>
            <a:off x="457200" y="2322513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3320" name="Oval 6"/>
          <p:cNvSpPr>
            <a:spLocks noChangeArrowheads="1"/>
          </p:cNvSpPr>
          <p:nvPr/>
        </p:nvSpPr>
        <p:spPr bwMode="auto">
          <a:xfrm>
            <a:off x="457200" y="2909888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3321" name="Oval 7"/>
          <p:cNvSpPr>
            <a:spLocks noChangeArrowheads="1"/>
          </p:cNvSpPr>
          <p:nvPr/>
        </p:nvSpPr>
        <p:spPr bwMode="auto">
          <a:xfrm>
            <a:off x="457200" y="3497263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3322" name="Oval 8"/>
          <p:cNvSpPr>
            <a:spLocks noChangeArrowheads="1"/>
          </p:cNvSpPr>
          <p:nvPr/>
        </p:nvSpPr>
        <p:spPr bwMode="auto">
          <a:xfrm>
            <a:off x="457200" y="4572000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245225"/>
            <a:ext cx="5181600" cy="476250"/>
          </a:xfrm>
        </p:spPr>
        <p:txBody>
          <a:bodyPr/>
          <a:lstStyle/>
          <a:p>
            <a:pPr>
              <a:defRPr/>
            </a:pPr>
            <a:r>
              <a:rPr lang="en-US" b="0" smtClean="0">
                <a:solidFill>
                  <a:schemeClr val="tx2"/>
                </a:solidFill>
              </a:rPr>
              <a:t>Version: Feb 2014                    Copyright 2014 - Coast Guard Auxiliary Association, Inc. </a:t>
            </a:r>
            <a:endParaRPr lang="en-US" b="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99B11F0-60B2-4F57-B5D1-3A7C512AB727}" type="slidenum">
              <a:rPr lang="en-US">
                <a:solidFill>
                  <a:srgbClr val="003366"/>
                </a:solidFill>
              </a:rPr>
              <a:pPr eaLnBrk="1" hangingPunct="1"/>
              <a:t>12</a:t>
            </a:fld>
            <a:endParaRPr lang="en-US">
              <a:solidFill>
                <a:srgbClr val="003366"/>
              </a:solidFill>
            </a:endParaRPr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ES" altLang="en-US" smtClean="0"/>
              <a:t>Prepárese al lado opuesto de la rampa </a:t>
            </a:r>
          </a:p>
          <a:p>
            <a:pPr eaLnBrk="1" hangingPunct="1"/>
            <a:r>
              <a:rPr lang="es-ES" altLang="en-US" smtClean="0"/>
              <a:t>Transfiera equipo y provisiones</a:t>
            </a:r>
          </a:p>
          <a:p>
            <a:pPr eaLnBrk="1" hangingPunct="1"/>
            <a:r>
              <a:rPr lang="es-ES" altLang="en-US" smtClean="0"/>
              <a:t>Remover los amarres</a:t>
            </a:r>
          </a:p>
          <a:p>
            <a:pPr eaLnBrk="1" hangingPunct="1"/>
            <a:r>
              <a:rPr lang="es-ES" altLang="en-US" smtClean="0"/>
              <a:t>Revisar el tapón de drenaje</a:t>
            </a:r>
          </a:p>
        </p:txBody>
      </p:sp>
      <p:pic>
        <p:nvPicPr>
          <p:cNvPr id="14341" name="Picture 3" descr="12 laun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492625"/>
            <a:ext cx="8382000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altLang="en-US" b="0" smtClean="0"/>
              <a:t>Lanzando Su Bote</a:t>
            </a:r>
          </a:p>
        </p:txBody>
      </p:sp>
      <p:sp>
        <p:nvSpPr>
          <p:cNvPr id="14343" name="Oval 5"/>
          <p:cNvSpPr>
            <a:spLocks noChangeArrowheads="1"/>
          </p:cNvSpPr>
          <p:nvPr/>
        </p:nvSpPr>
        <p:spPr bwMode="auto">
          <a:xfrm>
            <a:off x="457200" y="1736725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4344" name="Oval 6"/>
          <p:cNvSpPr>
            <a:spLocks noChangeArrowheads="1"/>
          </p:cNvSpPr>
          <p:nvPr/>
        </p:nvSpPr>
        <p:spPr bwMode="auto">
          <a:xfrm>
            <a:off x="457200" y="2322513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4345" name="Oval 7"/>
          <p:cNvSpPr>
            <a:spLocks noChangeArrowheads="1"/>
          </p:cNvSpPr>
          <p:nvPr/>
        </p:nvSpPr>
        <p:spPr bwMode="auto">
          <a:xfrm>
            <a:off x="457200" y="2909888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4346" name="Oval 8"/>
          <p:cNvSpPr>
            <a:spLocks noChangeArrowheads="1"/>
          </p:cNvSpPr>
          <p:nvPr/>
        </p:nvSpPr>
        <p:spPr bwMode="auto">
          <a:xfrm>
            <a:off x="457200" y="3497263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245225"/>
            <a:ext cx="5181600" cy="476250"/>
          </a:xfrm>
        </p:spPr>
        <p:txBody>
          <a:bodyPr/>
          <a:lstStyle/>
          <a:p>
            <a:pPr>
              <a:defRPr/>
            </a:pPr>
            <a:r>
              <a:rPr lang="en-US" b="0" smtClean="0">
                <a:solidFill>
                  <a:schemeClr val="tx2"/>
                </a:solidFill>
              </a:rPr>
              <a:t>Version: Feb 2014                    Copyright 2014 - Coast Guard Auxiliary Association, Inc. </a:t>
            </a:r>
            <a:endParaRPr lang="en-US" b="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4E62C4B-0F2F-4761-AD71-3828DBA201E0}" type="slidenum">
              <a:rPr lang="en-US">
                <a:solidFill>
                  <a:srgbClr val="003366"/>
                </a:solidFill>
              </a:rPr>
              <a:pPr eaLnBrk="1" hangingPunct="1"/>
              <a:t>13</a:t>
            </a:fld>
            <a:endParaRPr lang="en-US">
              <a:solidFill>
                <a:srgbClr val="003366"/>
              </a:solidFill>
            </a:endParaRPr>
          </a:p>
        </p:txBody>
      </p:sp>
      <p:pic>
        <p:nvPicPr>
          <p:cNvPr id="15364" name="Picture 2" descr="12 laun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492625"/>
            <a:ext cx="8382000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altLang="en-US" b="0" smtClean="0"/>
              <a:t>Lanzando Su Bote</a:t>
            </a:r>
          </a:p>
        </p:txBody>
      </p:sp>
      <p:sp>
        <p:nvSpPr>
          <p:cNvPr id="1536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590675"/>
            <a:ext cx="8382000" cy="4800600"/>
          </a:xfrm>
        </p:spPr>
        <p:txBody>
          <a:bodyPr/>
          <a:lstStyle/>
          <a:p>
            <a:pPr eaLnBrk="1" hangingPunct="1"/>
            <a:r>
              <a:rPr lang="es-ES" altLang="en-US" smtClean="0"/>
              <a:t>Baje la rampa hasta que se sumerja la unidad inferior</a:t>
            </a:r>
          </a:p>
          <a:p>
            <a:pPr eaLnBrk="1" hangingPunct="1"/>
            <a:r>
              <a:rPr lang="es-ES" altLang="en-US" smtClean="0"/>
              <a:t>Prenda el motor y compruebe la marcha </a:t>
            </a:r>
          </a:p>
          <a:p>
            <a:pPr eaLnBrk="1" hangingPunct="1"/>
            <a:r>
              <a:rPr lang="es-ES" altLang="en-US" smtClean="0"/>
              <a:t>Da reversa hasta que el bote flote</a:t>
            </a:r>
          </a:p>
          <a:p>
            <a:pPr eaLnBrk="1" hangingPunct="1"/>
            <a:r>
              <a:rPr lang="es-ES" altLang="en-US" smtClean="0"/>
              <a:t>Desatar la línea de chigre</a:t>
            </a:r>
          </a:p>
          <a:p>
            <a:pPr eaLnBrk="1" hangingPunct="1"/>
            <a:r>
              <a:rPr lang="es-ES" altLang="en-US" smtClean="0"/>
              <a:t>Marche atrás el bote fuera del remolque</a:t>
            </a:r>
          </a:p>
        </p:txBody>
      </p:sp>
      <p:grpSp>
        <p:nvGrpSpPr>
          <p:cNvPr id="15367" name="Group 5"/>
          <p:cNvGrpSpPr>
            <a:grpSpLocks/>
          </p:cNvGrpSpPr>
          <p:nvPr/>
        </p:nvGrpSpPr>
        <p:grpSpPr bwMode="auto">
          <a:xfrm>
            <a:off x="457200" y="1735138"/>
            <a:ext cx="314325" cy="3155950"/>
            <a:chOff x="341" y="1094"/>
            <a:chExt cx="198" cy="1988"/>
          </a:xfrm>
        </p:grpSpPr>
        <p:sp>
          <p:nvSpPr>
            <p:cNvPr id="15368" name="Oval 6"/>
            <p:cNvSpPr>
              <a:spLocks noChangeArrowheads="1"/>
            </p:cNvSpPr>
            <p:nvPr/>
          </p:nvSpPr>
          <p:spPr bwMode="auto">
            <a:xfrm>
              <a:off x="341" y="1094"/>
              <a:ext cx="198" cy="198"/>
            </a:xfrm>
            <a:prstGeom prst="ellipse">
              <a:avLst/>
            </a:prstGeom>
            <a:solidFill>
              <a:srgbClr val="CC0000"/>
            </a:solidFill>
            <a:ln w="28575">
              <a:solidFill>
                <a:schemeClr val="bg1"/>
              </a:solidFill>
              <a:round/>
              <a:headEnd/>
              <a:tailEnd type="none" w="med" len="lg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b="1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15369" name="Oval 7"/>
            <p:cNvSpPr>
              <a:spLocks noChangeArrowheads="1"/>
            </p:cNvSpPr>
            <p:nvPr/>
          </p:nvSpPr>
          <p:spPr bwMode="auto">
            <a:xfrm>
              <a:off x="341" y="1775"/>
              <a:ext cx="198" cy="198"/>
            </a:xfrm>
            <a:prstGeom prst="ellipse">
              <a:avLst/>
            </a:prstGeom>
            <a:solidFill>
              <a:srgbClr val="CC0000"/>
            </a:solidFill>
            <a:ln w="28575">
              <a:solidFill>
                <a:schemeClr val="bg1"/>
              </a:solidFill>
              <a:round/>
              <a:headEnd/>
              <a:tailEnd type="none" w="med" len="lg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b="1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15370" name="Oval 8"/>
            <p:cNvSpPr>
              <a:spLocks noChangeArrowheads="1"/>
            </p:cNvSpPr>
            <p:nvPr/>
          </p:nvSpPr>
          <p:spPr bwMode="auto">
            <a:xfrm>
              <a:off x="341" y="2145"/>
              <a:ext cx="198" cy="198"/>
            </a:xfrm>
            <a:prstGeom prst="ellipse">
              <a:avLst/>
            </a:prstGeom>
            <a:solidFill>
              <a:srgbClr val="CC0000"/>
            </a:solidFill>
            <a:ln w="28575">
              <a:solidFill>
                <a:schemeClr val="bg1"/>
              </a:solidFill>
              <a:round/>
              <a:headEnd/>
              <a:tailEnd type="none" w="med" len="lg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b="1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15371" name="Oval 9"/>
            <p:cNvSpPr>
              <a:spLocks noChangeArrowheads="1"/>
            </p:cNvSpPr>
            <p:nvPr/>
          </p:nvSpPr>
          <p:spPr bwMode="auto">
            <a:xfrm>
              <a:off x="341" y="2515"/>
              <a:ext cx="198" cy="198"/>
            </a:xfrm>
            <a:prstGeom prst="ellipse">
              <a:avLst/>
            </a:prstGeom>
            <a:solidFill>
              <a:srgbClr val="CC0000"/>
            </a:solidFill>
            <a:ln w="28575">
              <a:solidFill>
                <a:schemeClr val="bg1"/>
              </a:solidFill>
              <a:round/>
              <a:headEnd/>
              <a:tailEnd type="none" w="med" len="lg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b="1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15372" name="Oval 10"/>
            <p:cNvSpPr>
              <a:spLocks noChangeArrowheads="1"/>
            </p:cNvSpPr>
            <p:nvPr/>
          </p:nvSpPr>
          <p:spPr bwMode="auto">
            <a:xfrm>
              <a:off x="341" y="2884"/>
              <a:ext cx="198" cy="198"/>
            </a:xfrm>
            <a:prstGeom prst="ellipse">
              <a:avLst/>
            </a:prstGeom>
            <a:solidFill>
              <a:srgbClr val="CC0000"/>
            </a:solidFill>
            <a:ln w="28575">
              <a:solidFill>
                <a:schemeClr val="bg1"/>
              </a:solidFill>
              <a:round/>
              <a:headEnd/>
              <a:tailEnd type="none" w="med" len="lg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b="1">
                  <a:solidFill>
                    <a:schemeClr val="bg1"/>
                  </a:solidFill>
                </a:rPr>
                <a:t>5</a:t>
              </a:r>
            </a:p>
          </p:txBody>
        </p:sp>
      </p:grp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245225"/>
            <a:ext cx="5181600" cy="476250"/>
          </a:xfrm>
        </p:spPr>
        <p:txBody>
          <a:bodyPr/>
          <a:lstStyle/>
          <a:p>
            <a:pPr>
              <a:defRPr/>
            </a:pPr>
            <a:r>
              <a:rPr lang="en-US" b="0" smtClean="0">
                <a:solidFill>
                  <a:schemeClr val="tx2"/>
                </a:solidFill>
              </a:rPr>
              <a:t>Version: Feb 2014                    Copyright 2014 - Coast Guard Auxiliary Association, Inc. </a:t>
            </a:r>
            <a:endParaRPr lang="en-US" b="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9AEFA50-11E3-4DD6-A459-4B6B016A91EB}" type="slidenum">
              <a:rPr lang="en-US">
                <a:solidFill>
                  <a:srgbClr val="003366"/>
                </a:solidFill>
              </a:rPr>
              <a:pPr eaLnBrk="1" hangingPunct="1"/>
              <a:t>14</a:t>
            </a:fld>
            <a:endParaRPr lang="en-US">
              <a:solidFill>
                <a:srgbClr val="003366"/>
              </a:solidFill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altLang="en-US" b="0" smtClean="0"/>
              <a:t>Recuperando Su Bote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eaLnBrk="1" hangingPunct="1"/>
            <a:r>
              <a:rPr lang="es-ES" altLang="en-US" smtClean="0"/>
              <a:t>Da reversa en el agua hasta el principio de las llantas del remolque      </a:t>
            </a:r>
          </a:p>
          <a:p>
            <a:pPr eaLnBrk="1" hangingPunct="1">
              <a:buFontTx/>
              <a:buNone/>
            </a:pPr>
            <a:r>
              <a:rPr lang="es-ES" altLang="en-US" smtClean="0"/>
              <a:t>   Lentamente maneje el bote encima del remolque</a:t>
            </a:r>
          </a:p>
        </p:txBody>
      </p:sp>
      <p:pic>
        <p:nvPicPr>
          <p:cNvPr id="16390" name="Picture 4" descr="laun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124200"/>
            <a:ext cx="4953000" cy="3355975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1" name="Oval 5"/>
          <p:cNvSpPr>
            <a:spLocks noChangeArrowheads="1"/>
          </p:cNvSpPr>
          <p:nvPr/>
        </p:nvSpPr>
        <p:spPr bwMode="auto">
          <a:xfrm>
            <a:off x="457200" y="1579563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6392" name="Oval 6"/>
          <p:cNvSpPr>
            <a:spLocks noChangeArrowheads="1"/>
          </p:cNvSpPr>
          <p:nvPr/>
        </p:nvSpPr>
        <p:spPr bwMode="auto">
          <a:xfrm>
            <a:off x="457200" y="2322513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245225"/>
            <a:ext cx="5181600" cy="476250"/>
          </a:xfrm>
        </p:spPr>
        <p:txBody>
          <a:bodyPr/>
          <a:lstStyle/>
          <a:p>
            <a:pPr>
              <a:defRPr/>
            </a:pPr>
            <a:r>
              <a:rPr lang="en-US" b="0" smtClean="0">
                <a:solidFill>
                  <a:schemeClr val="tx2"/>
                </a:solidFill>
              </a:rPr>
              <a:t>Version: Feb 2014                    Copyright 2014 - Coast Guard Auxiliary Association, Inc. </a:t>
            </a:r>
            <a:endParaRPr lang="en-US" b="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8687F3D-225A-43F1-8011-4E7689534F1C}" type="slidenum">
              <a:rPr lang="en-US">
                <a:solidFill>
                  <a:srgbClr val="003366"/>
                </a:solidFill>
              </a:rPr>
              <a:pPr eaLnBrk="1" hangingPunct="1"/>
              <a:t>15</a:t>
            </a:fld>
            <a:endParaRPr lang="en-US">
              <a:solidFill>
                <a:srgbClr val="003366"/>
              </a:solidFill>
            </a:endParaRPr>
          </a:p>
        </p:txBody>
      </p:sp>
      <p:pic>
        <p:nvPicPr>
          <p:cNvPr id="17412" name="Picture 2" descr="12 laun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153025"/>
            <a:ext cx="70485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altLang="en-US" b="0" smtClean="0"/>
              <a:t>Recuperando Su Bote</a:t>
            </a:r>
          </a:p>
        </p:txBody>
      </p:sp>
      <p:sp>
        <p:nvSpPr>
          <p:cNvPr id="1741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382000" cy="4602163"/>
          </a:xfrm>
        </p:spPr>
        <p:txBody>
          <a:bodyPr/>
          <a:lstStyle/>
          <a:p>
            <a:pPr eaLnBrk="1" hangingPunct="1"/>
            <a:r>
              <a:rPr lang="es-ES" altLang="en-US" sz="2800" smtClean="0"/>
              <a:t>Conecte la línea del chigre al ojo de la proa</a:t>
            </a:r>
          </a:p>
          <a:p>
            <a:pPr eaLnBrk="1" hangingPunct="1"/>
            <a:r>
              <a:rPr lang="es-ES" altLang="en-US" smtClean="0"/>
              <a:t>Apague el motor</a:t>
            </a:r>
          </a:p>
          <a:p>
            <a:pPr eaLnBrk="1" hangingPunct="1"/>
            <a:r>
              <a:rPr lang="es-ES" altLang="en-US" smtClean="0"/>
              <a:t>Manivela el bote hasta que la proa reste en el rodillo</a:t>
            </a:r>
          </a:p>
          <a:p>
            <a:pPr eaLnBrk="1" hangingPunct="1"/>
            <a:r>
              <a:rPr lang="es-ES" altLang="en-US" smtClean="0"/>
              <a:t>Levante la unidad más baja</a:t>
            </a:r>
          </a:p>
          <a:p>
            <a:pPr eaLnBrk="1" hangingPunct="1"/>
            <a:r>
              <a:rPr lang="es-ES" altLang="en-US" smtClean="0"/>
              <a:t>Hale el remolque fuera del agua </a:t>
            </a:r>
          </a:p>
          <a:p>
            <a:pPr eaLnBrk="1" hangingPunct="1"/>
            <a:r>
              <a:rPr lang="es-ES" altLang="en-US" smtClean="0"/>
              <a:t>Aléjese de la rampa de lanzamiento</a:t>
            </a:r>
          </a:p>
        </p:txBody>
      </p:sp>
      <p:sp>
        <p:nvSpPr>
          <p:cNvPr id="17415" name="Oval 5"/>
          <p:cNvSpPr>
            <a:spLocks noChangeArrowheads="1"/>
          </p:cNvSpPr>
          <p:nvPr/>
        </p:nvSpPr>
        <p:spPr bwMode="auto">
          <a:xfrm>
            <a:off x="457200" y="1736725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7416" name="Oval 6"/>
          <p:cNvSpPr>
            <a:spLocks noChangeArrowheads="1"/>
          </p:cNvSpPr>
          <p:nvPr/>
        </p:nvSpPr>
        <p:spPr bwMode="auto">
          <a:xfrm>
            <a:off x="457200" y="2322513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7417" name="Oval 7"/>
          <p:cNvSpPr>
            <a:spLocks noChangeArrowheads="1"/>
          </p:cNvSpPr>
          <p:nvPr/>
        </p:nvSpPr>
        <p:spPr bwMode="auto">
          <a:xfrm>
            <a:off x="457200" y="2909888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7418" name="Oval 8"/>
          <p:cNvSpPr>
            <a:spLocks noChangeArrowheads="1"/>
          </p:cNvSpPr>
          <p:nvPr/>
        </p:nvSpPr>
        <p:spPr bwMode="auto">
          <a:xfrm>
            <a:off x="457200" y="3983038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7419" name="Oval 9"/>
          <p:cNvSpPr>
            <a:spLocks noChangeArrowheads="1"/>
          </p:cNvSpPr>
          <p:nvPr/>
        </p:nvSpPr>
        <p:spPr bwMode="auto">
          <a:xfrm>
            <a:off x="457200" y="4568825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7420" name="Oval 10"/>
          <p:cNvSpPr>
            <a:spLocks noChangeArrowheads="1"/>
          </p:cNvSpPr>
          <p:nvPr/>
        </p:nvSpPr>
        <p:spPr bwMode="auto">
          <a:xfrm>
            <a:off x="457200" y="5156200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245225"/>
            <a:ext cx="5181600" cy="476250"/>
          </a:xfrm>
        </p:spPr>
        <p:txBody>
          <a:bodyPr/>
          <a:lstStyle/>
          <a:p>
            <a:pPr>
              <a:defRPr/>
            </a:pPr>
            <a:r>
              <a:rPr lang="en-US" b="0" smtClean="0">
                <a:solidFill>
                  <a:schemeClr val="tx2"/>
                </a:solidFill>
              </a:rPr>
              <a:t>Version: Feb 2014                    Copyright 2014 - Coast Guard Auxiliary Association, Inc. </a:t>
            </a:r>
            <a:endParaRPr lang="en-US" b="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09345C1-CEF2-441F-9522-E5071E1666C9}" type="slidenum">
              <a:rPr lang="en-US">
                <a:solidFill>
                  <a:srgbClr val="003366"/>
                </a:solidFill>
              </a:rPr>
              <a:pPr eaLnBrk="1" hangingPunct="1"/>
              <a:t>16</a:t>
            </a:fld>
            <a:endParaRPr lang="en-US">
              <a:solidFill>
                <a:srgbClr val="003366"/>
              </a:solidFill>
            </a:endParaRPr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altLang="en-US" b="0" smtClean="0"/>
              <a:t>Recuperando Su Bote</a:t>
            </a:r>
            <a:endParaRPr lang="en-US" altLang="en-US" b="0" smtClean="0"/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ES" altLang="en-US" smtClean="0"/>
              <a:t>Remueva las algas </a:t>
            </a:r>
          </a:p>
          <a:p>
            <a:pPr eaLnBrk="1" hangingPunct="1"/>
            <a:r>
              <a:rPr lang="es-ES" altLang="en-US" smtClean="0"/>
              <a:t>Drene el pantoque y pozos vivos </a:t>
            </a:r>
          </a:p>
          <a:p>
            <a:pPr eaLnBrk="1" hangingPunct="1"/>
            <a:r>
              <a:rPr lang="es-ES" altLang="en-US" smtClean="0"/>
              <a:t>Asegure artículos personales y equipo</a:t>
            </a:r>
          </a:p>
          <a:p>
            <a:pPr eaLnBrk="1" hangingPunct="1"/>
            <a:r>
              <a:rPr lang="es-ES" altLang="en-US" smtClean="0"/>
              <a:t>Sujete nuevamente las amarras y el arnés del remolque </a:t>
            </a:r>
          </a:p>
          <a:p>
            <a:pPr eaLnBrk="1" hangingPunct="1"/>
            <a:endParaRPr lang="en-US" altLang="en-US" smtClean="0"/>
          </a:p>
        </p:txBody>
      </p:sp>
      <p:pic>
        <p:nvPicPr>
          <p:cNvPr id="18438" name="Picture 4" descr="12 laun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4953000"/>
            <a:ext cx="754380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Oval 5"/>
          <p:cNvSpPr>
            <a:spLocks noChangeArrowheads="1"/>
          </p:cNvSpPr>
          <p:nvPr/>
        </p:nvSpPr>
        <p:spPr bwMode="auto">
          <a:xfrm>
            <a:off x="457200" y="1736725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bg1"/>
                </a:solidFill>
              </a:rPr>
              <a:t>1</a:t>
            </a:r>
            <a:endParaRPr lang="en-US" altLang="en-US"/>
          </a:p>
        </p:txBody>
      </p:sp>
      <p:sp>
        <p:nvSpPr>
          <p:cNvPr id="18440" name="Oval 6"/>
          <p:cNvSpPr>
            <a:spLocks noChangeArrowheads="1"/>
          </p:cNvSpPr>
          <p:nvPr/>
        </p:nvSpPr>
        <p:spPr bwMode="auto">
          <a:xfrm>
            <a:off x="457200" y="2322513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bg1"/>
                </a:solidFill>
              </a:rPr>
              <a:t>2</a:t>
            </a:r>
            <a:endParaRPr lang="en-US" altLang="en-US"/>
          </a:p>
        </p:txBody>
      </p:sp>
      <p:sp>
        <p:nvSpPr>
          <p:cNvPr id="18441" name="Oval 7"/>
          <p:cNvSpPr>
            <a:spLocks noChangeArrowheads="1"/>
          </p:cNvSpPr>
          <p:nvPr/>
        </p:nvSpPr>
        <p:spPr bwMode="auto">
          <a:xfrm>
            <a:off x="457200" y="2909888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bg1"/>
                </a:solidFill>
              </a:rPr>
              <a:t>3</a:t>
            </a:r>
            <a:endParaRPr lang="en-US" altLang="en-US"/>
          </a:p>
        </p:txBody>
      </p:sp>
      <p:sp>
        <p:nvSpPr>
          <p:cNvPr id="18442" name="Oval 8"/>
          <p:cNvSpPr>
            <a:spLocks noChangeArrowheads="1"/>
          </p:cNvSpPr>
          <p:nvPr/>
        </p:nvSpPr>
        <p:spPr bwMode="auto">
          <a:xfrm>
            <a:off x="457200" y="3497263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bg1"/>
                </a:solidFill>
              </a:rPr>
              <a:t>4</a:t>
            </a:r>
            <a:endParaRPr lang="en-US" alt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b="0" smtClean="0">
                <a:solidFill>
                  <a:schemeClr val="tx2"/>
                </a:solidFill>
              </a:rPr>
              <a:t>Version: Feb 2014                    Copyright 2014 - Coast Guard Auxiliary Association, Inc. </a:t>
            </a:r>
            <a:endParaRPr lang="en-US" b="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F2D75C-8A1C-4B64-9149-67DC60F032AE}" type="slidenum">
              <a:rPr lang="en-US">
                <a:solidFill>
                  <a:srgbClr val="003366"/>
                </a:solidFill>
              </a:rPr>
              <a:pPr eaLnBrk="1" hangingPunct="1"/>
              <a:t>17</a:t>
            </a:fld>
            <a:endParaRPr lang="en-US">
              <a:solidFill>
                <a:srgbClr val="003366"/>
              </a:solidFill>
            </a:endParaRPr>
          </a:p>
        </p:txBody>
      </p:sp>
      <p:pic>
        <p:nvPicPr>
          <p:cNvPr id="19460" name="Picture 2" descr="5 boat gas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575" y="4708525"/>
            <a:ext cx="3400425" cy="214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altLang="en-US" sz="3600" b="0" smtClean="0"/>
              <a:t>Abasteciendo de Combustible Precavidamente</a:t>
            </a:r>
          </a:p>
        </p:txBody>
      </p:sp>
      <p:sp>
        <p:nvSpPr>
          <p:cNvPr id="1946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82000" cy="4648200"/>
          </a:xfrm>
        </p:spPr>
        <p:txBody>
          <a:bodyPr/>
          <a:lstStyle/>
          <a:p>
            <a:pPr eaLnBrk="1" hangingPunct="1"/>
            <a:r>
              <a:rPr lang="es-ES" altLang="en-US" sz="2800" smtClean="0"/>
              <a:t>Llene los tanques portables en el muelle</a:t>
            </a:r>
          </a:p>
          <a:p>
            <a:pPr eaLnBrk="1" hangingPunct="1"/>
            <a:r>
              <a:rPr lang="es-ES" altLang="en-US" smtClean="0"/>
              <a:t>Cierre las escotillas y las portillas</a:t>
            </a:r>
          </a:p>
          <a:p>
            <a:pPr eaLnBrk="1" hangingPunct="1"/>
            <a:r>
              <a:rPr lang="es-ES" altLang="en-US" smtClean="0"/>
              <a:t>Mantenga la boquilla de combustible en contacto con la placa de cubierta</a:t>
            </a:r>
          </a:p>
          <a:p>
            <a:pPr eaLnBrk="1" hangingPunct="1"/>
            <a:r>
              <a:rPr lang="es-ES" altLang="en-US" smtClean="0"/>
              <a:t>No sobrellene los tanques</a:t>
            </a:r>
          </a:p>
          <a:p>
            <a:pPr eaLnBrk="1" hangingPunct="1"/>
            <a:r>
              <a:rPr lang="es-ES" altLang="en-US" sz="2800" smtClean="0"/>
              <a:t>Ventile la sentina después de llenar su tanque</a:t>
            </a:r>
          </a:p>
          <a:p>
            <a:pPr eaLnBrk="1" hangingPunct="1"/>
            <a:r>
              <a:rPr lang="es-ES" altLang="en-US" smtClean="0"/>
              <a:t>Abra todas las escotillas y                    las portillas</a:t>
            </a:r>
          </a:p>
        </p:txBody>
      </p:sp>
      <p:grpSp>
        <p:nvGrpSpPr>
          <p:cNvPr id="19463" name="Group 5"/>
          <p:cNvGrpSpPr>
            <a:grpSpLocks/>
          </p:cNvGrpSpPr>
          <p:nvPr/>
        </p:nvGrpSpPr>
        <p:grpSpPr bwMode="auto">
          <a:xfrm>
            <a:off x="457200" y="1736725"/>
            <a:ext cx="314325" cy="3714750"/>
            <a:chOff x="341" y="1094"/>
            <a:chExt cx="198" cy="2340"/>
          </a:xfrm>
        </p:grpSpPr>
        <p:sp>
          <p:nvSpPr>
            <p:cNvPr id="19464" name="Oval 6"/>
            <p:cNvSpPr>
              <a:spLocks noChangeArrowheads="1"/>
            </p:cNvSpPr>
            <p:nvPr/>
          </p:nvSpPr>
          <p:spPr bwMode="auto">
            <a:xfrm>
              <a:off x="341" y="1094"/>
              <a:ext cx="198" cy="198"/>
            </a:xfrm>
            <a:prstGeom prst="ellipse">
              <a:avLst/>
            </a:prstGeom>
            <a:solidFill>
              <a:srgbClr val="CC0000"/>
            </a:solidFill>
            <a:ln w="28575">
              <a:solidFill>
                <a:schemeClr val="bg1"/>
              </a:solidFill>
              <a:round/>
              <a:headEnd/>
              <a:tailEnd type="none" w="med" len="lg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b="1">
                  <a:solidFill>
                    <a:schemeClr val="bg1"/>
                  </a:solidFill>
                </a:rPr>
                <a:t>1</a:t>
              </a:r>
              <a:endParaRPr lang="en-US" altLang="en-US"/>
            </a:p>
          </p:txBody>
        </p:sp>
        <p:sp>
          <p:nvSpPr>
            <p:cNvPr id="19465" name="Oval 7"/>
            <p:cNvSpPr>
              <a:spLocks noChangeArrowheads="1"/>
            </p:cNvSpPr>
            <p:nvPr/>
          </p:nvSpPr>
          <p:spPr bwMode="auto">
            <a:xfrm>
              <a:off x="341" y="1463"/>
              <a:ext cx="198" cy="198"/>
            </a:xfrm>
            <a:prstGeom prst="ellipse">
              <a:avLst/>
            </a:prstGeom>
            <a:solidFill>
              <a:srgbClr val="CC0000"/>
            </a:solidFill>
            <a:ln w="28575">
              <a:solidFill>
                <a:schemeClr val="bg1"/>
              </a:solidFill>
              <a:round/>
              <a:headEnd/>
              <a:tailEnd type="none" w="med" len="lg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b="1">
                  <a:solidFill>
                    <a:schemeClr val="bg1"/>
                  </a:solidFill>
                </a:rPr>
                <a:t>2</a:t>
              </a:r>
              <a:endParaRPr lang="en-US" altLang="en-US"/>
            </a:p>
          </p:txBody>
        </p:sp>
        <p:sp>
          <p:nvSpPr>
            <p:cNvPr id="19466" name="Oval 8"/>
            <p:cNvSpPr>
              <a:spLocks noChangeArrowheads="1"/>
            </p:cNvSpPr>
            <p:nvPr/>
          </p:nvSpPr>
          <p:spPr bwMode="auto">
            <a:xfrm>
              <a:off x="341" y="1833"/>
              <a:ext cx="198" cy="198"/>
            </a:xfrm>
            <a:prstGeom prst="ellipse">
              <a:avLst/>
            </a:prstGeom>
            <a:solidFill>
              <a:srgbClr val="CC0000"/>
            </a:solidFill>
            <a:ln w="28575">
              <a:solidFill>
                <a:schemeClr val="bg1"/>
              </a:solidFill>
              <a:round/>
              <a:headEnd/>
              <a:tailEnd type="none" w="med" len="lg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b="1">
                  <a:solidFill>
                    <a:schemeClr val="bg1"/>
                  </a:solidFill>
                </a:rPr>
                <a:t>3</a:t>
              </a:r>
              <a:endParaRPr lang="en-US" altLang="en-US"/>
            </a:p>
          </p:txBody>
        </p:sp>
        <p:sp>
          <p:nvSpPr>
            <p:cNvPr id="19467" name="Oval 9"/>
            <p:cNvSpPr>
              <a:spLocks noChangeArrowheads="1"/>
            </p:cNvSpPr>
            <p:nvPr/>
          </p:nvSpPr>
          <p:spPr bwMode="auto">
            <a:xfrm>
              <a:off x="341" y="2497"/>
              <a:ext cx="198" cy="198"/>
            </a:xfrm>
            <a:prstGeom prst="ellipse">
              <a:avLst/>
            </a:prstGeom>
            <a:solidFill>
              <a:srgbClr val="CC0000"/>
            </a:solidFill>
            <a:ln w="28575">
              <a:solidFill>
                <a:schemeClr val="bg1"/>
              </a:solidFill>
              <a:round/>
              <a:headEnd/>
              <a:tailEnd type="none" w="med" len="lg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b="1">
                  <a:solidFill>
                    <a:schemeClr val="bg1"/>
                  </a:solidFill>
                </a:rPr>
                <a:t>4</a:t>
              </a:r>
              <a:endParaRPr lang="en-US" altLang="en-US"/>
            </a:p>
          </p:txBody>
        </p:sp>
        <p:sp>
          <p:nvSpPr>
            <p:cNvPr id="19468" name="Oval 10"/>
            <p:cNvSpPr>
              <a:spLocks noChangeArrowheads="1"/>
            </p:cNvSpPr>
            <p:nvPr/>
          </p:nvSpPr>
          <p:spPr bwMode="auto">
            <a:xfrm>
              <a:off x="341" y="2866"/>
              <a:ext cx="198" cy="198"/>
            </a:xfrm>
            <a:prstGeom prst="ellipse">
              <a:avLst/>
            </a:prstGeom>
            <a:solidFill>
              <a:srgbClr val="CC0000"/>
            </a:solidFill>
            <a:ln w="28575">
              <a:solidFill>
                <a:schemeClr val="bg1"/>
              </a:solidFill>
              <a:round/>
              <a:headEnd/>
              <a:tailEnd type="none" w="med" len="lg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b="1">
                  <a:solidFill>
                    <a:schemeClr val="bg1"/>
                  </a:solidFill>
                </a:rPr>
                <a:t>5</a:t>
              </a:r>
              <a:endParaRPr lang="en-US" altLang="en-US"/>
            </a:p>
          </p:txBody>
        </p:sp>
        <p:sp>
          <p:nvSpPr>
            <p:cNvPr id="19469" name="Oval 11"/>
            <p:cNvSpPr>
              <a:spLocks noChangeArrowheads="1"/>
            </p:cNvSpPr>
            <p:nvPr/>
          </p:nvSpPr>
          <p:spPr bwMode="auto">
            <a:xfrm>
              <a:off x="341" y="3236"/>
              <a:ext cx="198" cy="198"/>
            </a:xfrm>
            <a:prstGeom prst="ellipse">
              <a:avLst/>
            </a:prstGeom>
            <a:solidFill>
              <a:srgbClr val="CC0000"/>
            </a:solidFill>
            <a:ln w="28575">
              <a:solidFill>
                <a:schemeClr val="bg1"/>
              </a:solidFill>
              <a:round/>
              <a:headEnd/>
              <a:tailEnd type="none" w="med" len="lg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b="1">
                  <a:solidFill>
                    <a:schemeClr val="bg1"/>
                  </a:solidFill>
                </a:rPr>
                <a:t>6</a:t>
              </a:r>
              <a:endParaRPr lang="en-US" altLang="en-US"/>
            </a:p>
          </p:txBody>
        </p:sp>
      </p:grp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245225"/>
            <a:ext cx="5181600" cy="476250"/>
          </a:xfrm>
        </p:spPr>
        <p:txBody>
          <a:bodyPr/>
          <a:lstStyle/>
          <a:p>
            <a:pPr>
              <a:defRPr/>
            </a:pPr>
            <a:r>
              <a:rPr lang="en-US" b="0" smtClean="0">
                <a:solidFill>
                  <a:schemeClr val="tx2"/>
                </a:solidFill>
              </a:rPr>
              <a:t>Version: Feb 2014                    Copyright 2014 - Coast Guard Auxiliary Association, Inc. </a:t>
            </a:r>
            <a:endParaRPr lang="en-US" b="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D9F8D00-4459-4381-A585-A9988F4C2055}" type="slidenum">
              <a:rPr lang="en-US">
                <a:solidFill>
                  <a:srgbClr val="003366"/>
                </a:solidFill>
              </a:rPr>
              <a:pPr eaLnBrk="1" hangingPunct="1"/>
              <a:t>18</a:t>
            </a:fld>
            <a:endParaRPr lang="en-US">
              <a:solidFill>
                <a:srgbClr val="003366"/>
              </a:solidFill>
            </a:endParaRPr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228600"/>
            <a:ext cx="7772400" cy="1143000"/>
          </a:xfrm>
        </p:spPr>
        <p:txBody>
          <a:bodyPr/>
          <a:lstStyle/>
          <a:p>
            <a:pPr eaLnBrk="1" hangingPunct="1"/>
            <a:r>
              <a:rPr lang="es-ES" altLang="en-US" sz="3600" b="0" smtClean="0"/>
              <a:t>Abasteciendo de Combustible Precavidamente</a:t>
            </a:r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ES" altLang="en-US" smtClean="0"/>
              <a:t>Verifique si hay escapes en el sistema</a:t>
            </a:r>
          </a:p>
          <a:p>
            <a:pPr eaLnBrk="1" hangingPunct="1"/>
            <a:r>
              <a:rPr lang="es-ES" altLang="en-US" smtClean="0"/>
              <a:t>Llene el tanque lentamente sin exceso</a:t>
            </a:r>
          </a:p>
          <a:p>
            <a:pPr eaLnBrk="1" hangingPunct="1"/>
            <a:r>
              <a:rPr lang="es-ES" altLang="en-US" smtClean="0"/>
              <a:t>Después de llenar el tanque ventile el compartimento del motor</a:t>
            </a:r>
          </a:p>
          <a:p>
            <a:pPr eaLnBrk="1" hangingPunct="1"/>
            <a:r>
              <a:rPr lang="es-ES" altLang="en-US" sz="2800" smtClean="0"/>
              <a:t>Verifique si hay derrames</a:t>
            </a:r>
          </a:p>
        </p:txBody>
      </p:sp>
      <p:pic>
        <p:nvPicPr>
          <p:cNvPr id="20486" name="Picture 4" descr="5 pwc g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325813"/>
            <a:ext cx="4933950" cy="353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487" name="Group 5"/>
          <p:cNvGrpSpPr>
            <a:grpSpLocks/>
          </p:cNvGrpSpPr>
          <p:nvPr/>
        </p:nvGrpSpPr>
        <p:grpSpPr bwMode="auto">
          <a:xfrm>
            <a:off x="457200" y="1736725"/>
            <a:ext cx="314325" cy="2559050"/>
            <a:chOff x="341" y="1094"/>
            <a:chExt cx="198" cy="1612"/>
          </a:xfrm>
        </p:grpSpPr>
        <p:sp>
          <p:nvSpPr>
            <p:cNvPr id="20488" name="Oval 6"/>
            <p:cNvSpPr>
              <a:spLocks noChangeArrowheads="1"/>
            </p:cNvSpPr>
            <p:nvPr/>
          </p:nvSpPr>
          <p:spPr bwMode="auto">
            <a:xfrm>
              <a:off x="341" y="1094"/>
              <a:ext cx="198" cy="198"/>
            </a:xfrm>
            <a:prstGeom prst="ellipse">
              <a:avLst/>
            </a:prstGeom>
            <a:solidFill>
              <a:srgbClr val="CC0000"/>
            </a:solidFill>
            <a:ln w="28575">
              <a:solidFill>
                <a:schemeClr val="bg1"/>
              </a:solidFill>
              <a:round/>
              <a:headEnd/>
              <a:tailEnd type="none" w="med" len="lg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b="1">
                  <a:solidFill>
                    <a:schemeClr val="bg1"/>
                  </a:solidFill>
                </a:rPr>
                <a:t>1</a:t>
              </a:r>
              <a:endParaRPr lang="en-US" altLang="en-US"/>
            </a:p>
          </p:txBody>
        </p:sp>
        <p:sp>
          <p:nvSpPr>
            <p:cNvPr id="20489" name="Oval 7"/>
            <p:cNvSpPr>
              <a:spLocks noChangeArrowheads="1"/>
            </p:cNvSpPr>
            <p:nvPr/>
          </p:nvSpPr>
          <p:spPr bwMode="auto">
            <a:xfrm>
              <a:off x="341" y="1463"/>
              <a:ext cx="198" cy="198"/>
            </a:xfrm>
            <a:prstGeom prst="ellipse">
              <a:avLst/>
            </a:prstGeom>
            <a:solidFill>
              <a:srgbClr val="CC0000"/>
            </a:solidFill>
            <a:ln w="28575">
              <a:solidFill>
                <a:schemeClr val="bg1"/>
              </a:solidFill>
              <a:round/>
              <a:headEnd/>
              <a:tailEnd type="none" w="med" len="lg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b="1">
                  <a:solidFill>
                    <a:schemeClr val="bg1"/>
                  </a:solidFill>
                </a:rPr>
                <a:t>2</a:t>
              </a:r>
              <a:endParaRPr lang="en-US" altLang="en-US"/>
            </a:p>
          </p:txBody>
        </p:sp>
        <p:sp>
          <p:nvSpPr>
            <p:cNvPr id="20490" name="Oval 8"/>
            <p:cNvSpPr>
              <a:spLocks noChangeArrowheads="1"/>
            </p:cNvSpPr>
            <p:nvPr/>
          </p:nvSpPr>
          <p:spPr bwMode="auto">
            <a:xfrm>
              <a:off x="341" y="1833"/>
              <a:ext cx="198" cy="198"/>
            </a:xfrm>
            <a:prstGeom prst="ellipse">
              <a:avLst/>
            </a:prstGeom>
            <a:solidFill>
              <a:srgbClr val="CC0000"/>
            </a:solidFill>
            <a:ln w="28575">
              <a:solidFill>
                <a:schemeClr val="bg1"/>
              </a:solidFill>
              <a:round/>
              <a:headEnd/>
              <a:tailEnd type="none" w="med" len="lg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b="1">
                  <a:solidFill>
                    <a:schemeClr val="bg1"/>
                  </a:solidFill>
                </a:rPr>
                <a:t>3</a:t>
              </a:r>
              <a:endParaRPr lang="en-US" altLang="en-US"/>
            </a:p>
          </p:txBody>
        </p:sp>
        <p:sp>
          <p:nvSpPr>
            <p:cNvPr id="20491" name="Oval 9"/>
            <p:cNvSpPr>
              <a:spLocks noChangeArrowheads="1"/>
            </p:cNvSpPr>
            <p:nvPr/>
          </p:nvSpPr>
          <p:spPr bwMode="auto">
            <a:xfrm>
              <a:off x="341" y="2508"/>
              <a:ext cx="198" cy="198"/>
            </a:xfrm>
            <a:prstGeom prst="ellipse">
              <a:avLst/>
            </a:prstGeom>
            <a:solidFill>
              <a:srgbClr val="CC0000"/>
            </a:solidFill>
            <a:ln w="28575">
              <a:solidFill>
                <a:schemeClr val="bg1"/>
              </a:solidFill>
              <a:round/>
              <a:headEnd/>
              <a:tailEnd type="none" w="med" len="lg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b="1">
                  <a:solidFill>
                    <a:schemeClr val="bg1"/>
                  </a:solidFill>
                </a:rPr>
                <a:t>4</a:t>
              </a:r>
              <a:endParaRPr lang="en-US" altLang="en-US"/>
            </a:p>
          </p:txBody>
        </p:sp>
      </p:grp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245225"/>
            <a:ext cx="5181600" cy="476250"/>
          </a:xfrm>
        </p:spPr>
        <p:txBody>
          <a:bodyPr/>
          <a:lstStyle/>
          <a:p>
            <a:pPr>
              <a:defRPr/>
            </a:pPr>
            <a:r>
              <a:rPr lang="en-US" b="0" smtClean="0">
                <a:solidFill>
                  <a:schemeClr val="tx2"/>
                </a:solidFill>
              </a:rPr>
              <a:t>Version: Feb 2014                    Copyright 2014 - Coast Guard Auxiliary Association, Inc. </a:t>
            </a:r>
            <a:endParaRPr lang="en-US" b="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2D76D37-AF3C-4815-AF18-6800CD6423F0}" type="slidenum">
              <a:rPr lang="en-US">
                <a:solidFill>
                  <a:srgbClr val="003366"/>
                </a:solidFill>
              </a:rPr>
              <a:pPr eaLnBrk="1" hangingPunct="1"/>
              <a:t>19</a:t>
            </a:fld>
            <a:endParaRPr lang="en-US">
              <a:solidFill>
                <a:srgbClr val="003366"/>
              </a:solidFill>
            </a:endParaRPr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s-ES" altLang="en-US" b="0" smtClean="0"/>
              <a:t>Use Su Nariz</a:t>
            </a:r>
            <a:endParaRPr lang="es-ES" altLang="en-US" smtClean="0"/>
          </a:p>
        </p:txBody>
      </p:sp>
      <p:pic>
        <p:nvPicPr>
          <p:cNvPr id="21509" name="Picture 3" descr="snif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725" y="1600200"/>
            <a:ext cx="6938963" cy="4567238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245225"/>
            <a:ext cx="5181600" cy="476250"/>
          </a:xfrm>
        </p:spPr>
        <p:txBody>
          <a:bodyPr/>
          <a:lstStyle/>
          <a:p>
            <a:pPr>
              <a:defRPr/>
            </a:pPr>
            <a:r>
              <a:rPr lang="en-US" b="0" smtClean="0">
                <a:solidFill>
                  <a:schemeClr val="tx2"/>
                </a:solidFill>
              </a:rPr>
              <a:t>Version: Feb 2014                    Copyright 2014 - Coast Guard Auxiliary Association, Inc. </a:t>
            </a:r>
            <a:endParaRPr lang="en-US" b="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785F1CD-23E2-4ADA-9591-F27F2FA7CF8A}" type="slidenum">
              <a:rPr lang="en-US">
                <a:solidFill>
                  <a:srgbClr val="003366"/>
                </a:solidFill>
              </a:rPr>
              <a:pPr eaLnBrk="1" hangingPunct="1"/>
              <a:t>2</a:t>
            </a:fld>
            <a:endParaRPr lang="en-US">
              <a:solidFill>
                <a:srgbClr val="003366"/>
              </a:solidFill>
            </a:endParaRPr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altLang="en-US" smtClean="0"/>
              <a:t>   Nosotros Discutiremos: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ES" altLang="en-US" smtClean="0"/>
              <a:t>Capacidad</a:t>
            </a:r>
          </a:p>
          <a:p>
            <a:pPr eaLnBrk="1" hangingPunct="1"/>
            <a:r>
              <a:rPr lang="es-ES" altLang="en-US" smtClean="0"/>
              <a:t>Plan de Navegación </a:t>
            </a:r>
          </a:p>
          <a:p>
            <a:pPr eaLnBrk="1" hangingPunct="1"/>
            <a:r>
              <a:rPr lang="es-ES" altLang="en-US" smtClean="0"/>
              <a:t>Comprobar Antes de La Partida</a:t>
            </a:r>
          </a:p>
          <a:p>
            <a:pPr eaLnBrk="1" hangingPunct="1"/>
            <a:r>
              <a:rPr lang="es-ES" altLang="en-US" sz="2300" smtClean="0"/>
              <a:t>Seguridad al Remolcar y Abastecer Con Combustible </a:t>
            </a:r>
          </a:p>
          <a:p>
            <a:pPr eaLnBrk="1" hangingPunct="1"/>
            <a:r>
              <a:rPr lang="es-ES" altLang="en-US" smtClean="0"/>
              <a:t>Botando al Agua y Recuperando</a:t>
            </a:r>
          </a:p>
          <a:p>
            <a:pPr eaLnBrk="1" hangingPunct="1"/>
            <a:r>
              <a:rPr lang="es-ES" altLang="en-US" smtClean="0"/>
              <a:t>Mantenimiento del Bote</a:t>
            </a:r>
          </a:p>
          <a:p>
            <a:pPr eaLnBrk="1" hangingPunct="1"/>
            <a:r>
              <a:rPr lang="es-ES" altLang="en-US" smtClean="0"/>
              <a:t>Accesorios de Botes</a:t>
            </a:r>
          </a:p>
        </p:txBody>
      </p:sp>
      <p:grpSp>
        <p:nvGrpSpPr>
          <p:cNvPr id="4102" name="Group 4"/>
          <p:cNvGrpSpPr>
            <a:grpSpLocks/>
          </p:cNvGrpSpPr>
          <p:nvPr/>
        </p:nvGrpSpPr>
        <p:grpSpPr bwMode="auto">
          <a:xfrm>
            <a:off x="457200" y="1736725"/>
            <a:ext cx="314325" cy="3835400"/>
            <a:chOff x="341" y="1094"/>
            <a:chExt cx="198" cy="2416"/>
          </a:xfrm>
        </p:grpSpPr>
        <p:sp>
          <p:nvSpPr>
            <p:cNvPr id="4103" name="Oval 5"/>
            <p:cNvSpPr>
              <a:spLocks noChangeArrowheads="1"/>
            </p:cNvSpPr>
            <p:nvPr/>
          </p:nvSpPr>
          <p:spPr bwMode="auto">
            <a:xfrm>
              <a:off x="341" y="1094"/>
              <a:ext cx="198" cy="198"/>
            </a:xfrm>
            <a:prstGeom prst="ellipse">
              <a:avLst/>
            </a:prstGeom>
            <a:solidFill>
              <a:srgbClr val="CC0000"/>
            </a:solidFill>
            <a:ln w="28575">
              <a:solidFill>
                <a:schemeClr val="bg1"/>
              </a:solidFill>
              <a:round/>
              <a:headEnd/>
              <a:tailEnd type="none" w="med" len="lg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b="1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4104" name="Oval 6"/>
            <p:cNvSpPr>
              <a:spLocks noChangeArrowheads="1"/>
            </p:cNvSpPr>
            <p:nvPr/>
          </p:nvSpPr>
          <p:spPr bwMode="auto">
            <a:xfrm>
              <a:off x="341" y="1463"/>
              <a:ext cx="198" cy="198"/>
            </a:xfrm>
            <a:prstGeom prst="ellipse">
              <a:avLst/>
            </a:prstGeom>
            <a:solidFill>
              <a:srgbClr val="CC0000"/>
            </a:solidFill>
            <a:ln w="28575">
              <a:solidFill>
                <a:schemeClr val="bg1"/>
              </a:solidFill>
              <a:round/>
              <a:headEnd/>
              <a:tailEnd type="none" w="med" len="lg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b="1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4105" name="Oval 7"/>
            <p:cNvSpPr>
              <a:spLocks noChangeArrowheads="1"/>
            </p:cNvSpPr>
            <p:nvPr/>
          </p:nvSpPr>
          <p:spPr bwMode="auto">
            <a:xfrm>
              <a:off x="341" y="1833"/>
              <a:ext cx="198" cy="198"/>
            </a:xfrm>
            <a:prstGeom prst="ellipse">
              <a:avLst/>
            </a:prstGeom>
            <a:solidFill>
              <a:srgbClr val="CC0000"/>
            </a:solidFill>
            <a:ln w="28575">
              <a:solidFill>
                <a:schemeClr val="bg1"/>
              </a:solidFill>
              <a:round/>
              <a:headEnd/>
              <a:tailEnd type="none" w="med" len="lg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b="1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4106" name="Oval 8"/>
            <p:cNvSpPr>
              <a:spLocks noChangeArrowheads="1"/>
            </p:cNvSpPr>
            <p:nvPr/>
          </p:nvSpPr>
          <p:spPr bwMode="auto">
            <a:xfrm>
              <a:off x="341" y="2203"/>
              <a:ext cx="198" cy="198"/>
            </a:xfrm>
            <a:prstGeom prst="ellipse">
              <a:avLst/>
            </a:prstGeom>
            <a:solidFill>
              <a:srgbClr val="CC0000"/>
            </a:solidFill>
            <a:ln w="28575">
              <a:solidFill>
                <a:schemeClr val="bg1"/>
              </a:solidFill>
              <a:round/>
              <a:headEnd/>
              <a:tailEnd type="none" w="med" len="lg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b="1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4107" name="Oval 9"/>
            <p:cNvSpPr>
              <a:spLocks noChangeArrowheads="1"/>
            </p:cNvSpPr>
            <p:nvPr/>
          </p:nvSpPr>
          <p:spPr bwMode="auto">
            <a:xfrm>
              <a:off x="341" y="2572"/>
              <a:ext cx="198" cy="198"/>
            </a:xfrm>
            <a:prstGeom prst="ellipse">
              <a:avLst/>
            </a:prstGeom>
            <a:solidFill>
              <a:srgbClr val="CC0000"/>
            </a:solidFill>
            <a:ln w="28575">
              <a:solidFill>
                <a:schemeClr val="bg1"/>
              </a:solidFill>
              <a:round/>
              <a:headEnd/>
              <a:tailEnd type="none" w="med" len="lg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b="1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4108" name="Oval 10"/>
            <p:cNvSpPr>
              <a:spLocks noChangeArrowheads="1"/>
            </p:cNvSpPr>
            <p:nvPr/>
          </p:nvSpPr>
          <p:spPr bwMode="auto">
            <a:xfrm>
              <a:off x="341" y="2942"/>
              <a:ext cx="198" cy="198"/>
            </a:xfrm>
            <a:prstGeom prst="ellipse">
              <a:avLst/>
            </a:prstGeom>
            <a:solidFill>
              <a:srgbClr val="CC0000"/>
            </a:solidFill>
            <a:ln w="28575">
              <a:solidFill>
                <a:schemeClr val="bg1"/>
              </a:solidFill>
              <a:round/>
              <a:headEnd/>
              <a:tailEnd type="none" w="med" len="lg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b="1">
                  <a:solidFill>
                    <a:schemeClr val="bg1"/>
                  </a:solidFill>
                </a:rPr>
                <a:t>6</a:t>
              </a:r>
            </a:p>
          </p:txBody>
        </p:sp>
        <p:sp>
          <p:nvSpPr>
            <p:cNvPr id="4109" name="Oval 11"/>
            <p:cNvSpPr>
              <a:spLocks noChangeArrowheads="1"/>
            </p:cNvSpPr>
            <p:nvPr/>
          </p:nvSpPr>
          <p:spPr bwMode="auto">
            <a:xfrm>
              <a:off x="341" y="3312"/>
              <a:ext cx="198" cy="198"/>
            </a:xfrm>
            <a:prstGeom prst="ellipse">
              <a:avLst/>
            </a:prstGeom>
            <a:solidFill>
              <a:srgbClr val="CC0000"/>
            </a:solidFill>
            <a:ln w="28575">
              <a:solidFill>
                <a:schemeClr val="bg1"/>
              </a:solidFill>
              <a:round/>
              <a:headEnd/>
              <a:tailEnd type="none" w="med" len="lg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b="1">
                  <a:solidFill>
                    <a:schemeClr val="bg1"/>
                  </a:solidFill>
                </a:rPr>
                <a:t>7</a:t>
              </a:r>
            </a:p>
          </p:txBody>
        </p:sp>
      </p:grp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245225"/>
            <a:ext cx="5181600" cy="476250"/>
          </a:xfrm>
        </p:spPr>
        <p:txBody>
          <a:bodyPr/>
          <a:lstStyle/>
          <a:p>
            <a:pPr>
              <a:defRPr/>
            </a:pPr>
            <a:r>
              <a:rPr lang="en-US" b="0" smtClean="0">
                <a:solidFill>
                  <a:schemeClr val="tx2"/>
                </a:solidFill>
              </a:rPr>
              <a:t>Version: Feb 2014                    Copyright 2014 - Coast Guard Auxiliary Association, Inc. </a:t>
            </a:r>
            <a:endParaRPr lang="en-US" b="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D7F9421-56B4-42BE-B50A-E93EB42400D3}" type="slidenum">
              <a:rPr lang="en-US">
                <a:solidFill>
                  <a:srgbClr val="003366"/>
                </a:solidFill>
              </a:rPr>
              <a:pPr eaLnBrk="1" hangingPunct="1"/>
              <a:t>20</a:t>
            </a:fld>
            <a:endParaRPr lang="en-US">
              <a:solidFill>
                <a:srgbClr val="003366"/>
              </a:solidFill>
            </a:endParaRPr>
          </a:p>
        </p:txBody>
      </p:sp>
      <p:sp>
        <p:nvSpPr>
          <p:cNvPr id="22532" name="Rectangle 2"/>
          <p:cNvSpPr>
            <a:spLocks noChangeArrowheads="1"/>
          </p:cNvSpPr>
          <p:nvPr/>
        </p:nvSpPr>
        <p:spPr bwMode="auto">
          <a:xfrm>
            <a:off x="2362200" y="5303838"/>
            <a:ext cx="42608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n-US" sz="3200" b="1"/>
              <a:t>Use su nariz otra vez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305800" cy="1143000"/>
          </a:xfrm>
        </p:spPr>
        <p:txBody>
          <a:bodyPr/>
          <a:lstStyle/>
          <a:p>
            <a:pPr eaLnBrk="1" hangingPunct="1"/>
            <a:r>
              <a:rPr lang="es-ES" altLang="en-US" b="0" smtClean="0"/>
              <a:t>  Selector de Combustible</a:t>
            </a:r>
            <a:endParaRPr lang="es-ES" altLang="en-US" smtClean="0"/>
          </a:p>
        </p:txBody>
      </p:sp>
      <p:pic>
        <p:nvPicPr>
          <p:cNvPr id="22534" name="Picture 4" descr="7 pwc fuel g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00" y="2209800"/>
            <a:ext cx="4648200" cy="277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245225"/>
            <a:ext cx="5181600" cy="476250"/>
          </a:xfrm>
        </p:spPr>
        <p:txBody>
          <a:bodyPr/>
          <a:lstStyle/>
          <a:p>
            <a:pPr>
              <a:defRPr/>
            </a:pPr>
            <a:r>
              <a:rPr lang="en-US" b="0" smtClean="0">
                <a:solidFill>
                  <a:schemeClr val="tx2"/>
                </a:solidFill>
              </a:rPr>
              <a:t>Version: Feb 2014                    Copyright 2014 - Coast Guard Auxiliary Association, Inc. </a:t>
            </a:r>
            <a:endParaRPr lang="en-US" b="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772AC5A-09ED-4C42-B555-0418DA9E8FBA}" type="slidenum">
              <a:rPr lang="en-US">
                <a:solidFill>
                  <a:srgbClr val="003366"/>
                </a:solidFill>
              </a:rPr>
              <a:pPr eaLnBrk="1" hangingPunct="1"/>
              <a:t>21</a:t>
            </a:fld>
            <a:endParaRPr lang="en-US">
              <a:solidFill>
                <a:srgbClr val="003366"/>
              </a:solidFill>
            </a:endParaRPr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05800" cy="1143000"/>
          </a:xfrm>
        </p:spPr>
        <p:txBody>
          <a:bodyPr/>
          <a:lstStyle/>
          <a:p>
            <a:pPr eaLnBrk="1" hangingPunct="1"/>
            <a:r>
              <a:rPr lang="es-ES" altLang="en-US" b="0" smtClean="0"/>
              <a:t>Mantenimiento</a:t>
            </a:r>
            <a:br>
              <a:rPr lang="es-ES" altLang="en-US" b="0" smtClean="0"/>
            </a:br>
            <a:r>
              <a:rPr lang="es-ES" altLang="en-US" b="0" smtClean="0"/>
              <a:t>De Su Bote</a:t>
            </a:r>
          </a:p>
        </p:txBody>
      </p:sp>
      <p:sp>
        <p:nvSpPr>
          <p:cNvPr id="235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763000" cy="4525963"/>
          </a:xfrm>
        </p:spPr>
        <p:txBody>
          <a:bodyPr/>
          <a:lstStyle/>
          <a:p>
            <a:pPr eaLnBrk="1" hangingPunct="1"/>
            <a:r>
              <a:rPr lang="es-ES" altLang="en-US" smtClean="0"/>
              <a:t>Examine el interior y el exterior fuera del agua</a:t>
            </a:r>
          </a:p>
          <a:p>
            <a:pPr eaLnBrk="1" hangingPunct="1"/>
            <a:r>
              <a:rPr lang="es-ES" altLang="en-US" sz="2400" smtClean="0"/>
              <a:t>Comprobar “gelcoat” &amp; y a través del-casco (thru-hulls) </a:t>
            </a:r>
          </a:p>
          <a:p>
            <a:pPr eaLnBrk="1" hangingPunct="1"/>
            <a:r>
              <a:rPr lang="es-ES" altLang="en-US" smtClean="0"/>
              <a:t> Almacenar canoas boca abajo</a:t>
            </a:r>
          </a:p>
          <a:p>
            <a:pPr eaLnBrk="1" hangingPunct="1"/>
            <a:r>
              <a:rPr lang="es-ES" altLang="en-US" smtClean="0"/>
              <a:t> Limpia líneas y velas</a:t>
            </a:r>
          </a:p>
          <a:p>
            <a:pPr eaLnBrk="1" hangingPunct="1"/>
            <a:r>
              <a:rPr lang="es-ES" altLang="en-US" smtClean="0"/>
              <a:t>Mantener botes cubiertos para almacenaje</a:t>
            </a:r>
          </a:p>
          <a:p>
            <a:pPr eaLnBrk="1" hangingPunct="1"/>
            <a:endParaRPr lang="en-US" altLang="en-US" smtClean="0"/>
          </a:p>
        </p:txBody>
      </p:sp>
      <p:pic>
        <p:nvPicPr>
          <p:cNvPr id="23558" name="Picture 4" descr="dirty bo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700" y="5181600"/>
            <a:ext cx="5143500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59" name="Group 5"/>
          <p:cNvGrpSpPr>
            <a:grpSpLocks/>
          </p:cNvGrpSpPr>
          <p:nvPr/>
        </p:nvGrpSpPr>
        <p:grpSpPr bwMode="auto">
          <a:xfrm>
            <a:off x="457200" y="1736725"/>
            <a:ext cx="314325" cy="3162300"/>
            <a:chOff x="341" y="1094"/>
            <a:chExt cx="198" cy="1992"/>
          </a:xfrm>
        </p:grpSpPr>
        <p:sp>
          <p:nvSpPr>
            <p:cNvPr id="23560" name="Oval 6"/>
            <p:cNvSpPr>
              <a:spLocks noChangeArrowheads="1"/>
            </p:cNvSpPr>
            <p:nvPr/>
          </p:nvSpPr>
          <p:spPr bwMode="auto">
            <a:xfrm>
              <a:off x="341" y="1094"/>
              <a:ext cx="198" cy="198"/>
            </a:xfrm>
            <a:prstGeom prst="ellipse">
              <a:avLst/>
            </a:prstGeom>
            <a:solidFill>
              <a:srgbClr val="CC0000"/>
            </a:solidFill>
            <a:ln w="28575">
              <a:solidFill>
                <a:schemeClr val="bg1"/>
              </a:solidFill>
              <a:round/>
              <a:headEnd/>
              <a:tailEnd type="none" w="med" len="lg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b="1">
                  <a:solidFill>
                    <a:schemeClr val="bg1"/>
                  </a:solidFill>
                </a:rPr>
                <a:t>1</a:t>
              </a:r>
              <a:endParaRPr lang="en-US" altLang="en-US"/>
            </a:p>
          </p:txBody>
        </p:sp>
        <p:sp>
          <p:nvSpPr>
            <p:cNvPr id="23561" name="Oval 7"/>
            <p:cNvSpPr>
              <a:spLocks noChangeArrowheads="1"/>
            </p:cNvSpPr>
            <p:nvPr/>
          </p:nvSpPr>
          <p:spPr bwMode="auto">
            <a:xfrm>
              <a:off x="341" y="1779"/>
              <a:ext cx="198" cy="198"/>
            </a:xfrm>
            <a:prstGeom prst="ellipse">
              <a:avLst/>
            </a:prstGeom>
            <a:solidFill>
              <a:srgbClr val="CC0000"/>
            </a:solidFill>
            <a:ln w="28575">
              <a:solidFill>
                <a:schemeClr val="bg1"/>
              </a:solidFill>
              <a:round/>
              <a:headEnd/>
              <a:tailEnd type="none" w="med" len="lg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b="1">
                  <a:solidFill>
                    <a:schemeClr val="bg1"/>
                  </a:solidFill>
                </a:rPr>
                <a:t>2</a:t>
              </a:r>
              <a:endParaRPr lang="en-US" altLang="en-US"/>
            </a:p>
          </p:txBody>
        </p:sp>
        <p:sp>
          <p:nvSpPr>
            <p:cNvPr id="23562" name="Oval 8"/>
            <p:cNvSpPr>
              <a:spLocks noChangeArrowheads="1"/>
            </p:cNvSpPr>
            <p:nvPr/>
          </p:nvSpPr>
          <p:spPr bwMode="auto">
            <a:xfrm>
              <a:off x="341" y="2149"/>
              <a:ext cx="198" cy="198"/>
            </a:xfrm>
            <a:prstGeom prst="ellipse">
              <a:avLst/>
            </a:prstGeom>
            <a:solidFill>
              <a:srgbClr val="CC0000"/>
            </a:solidFill>
            <a:ln w="28575">
              <a:solidFill>
                <a:schemeClr val="bg1"/>
              </a:solidFill>
              <a:round/>
              <a:headEnd/>
              <a:tailEnd type="none" w="med" len="lg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b="1">
                  <a:solidFill>
                    <a:schemeClr val="bg1"/>
                  </a:solidFill>
                </a:rPr>
                <a:t>3</a:t>
              </a:r>
              <a:endParaRPr lang="en-US" altLang="en-US"/>
            </a:p>
          </p:txBody>
        </p:sp>
        <p:sp>
          <p:nvSpPr>
            <p:cNvPr id="23563" name="Oval 9"/>
            <p:cNvSpPr>
              <a:spLocks noChangeArrowheads="1"/>
            </p:cNvSpPr>
            <p:nvPr/>
          </p:nvSpPr>
          <p:spPr bwMode="auto">
            <a:xfrm>
              <a:off x="341" y="2519"/>
              <a:ext cx="198" cy="198"/>
            </a:xfrm>
            <a:prstGeom prst="ellipse">
              <a:avLst/>
            </a:prstGeom>
            <a:solidFill>
              <a:srgbClr val="CC0000"/>
            </a:solidFill>
            <a:ln w="28575">
              <a:solidFill>
                <a:schemeClr val="bg1"/>
              </a:solidFill>
              <a:round/>
              <a:headEnd/>
              <a:tailEnd type="none" w="med" len="lg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b="1">
                  <a:solidFill>
                    <a:schemeClr val="bg1"/>
                  </a:solidFill>
                </a:rPr>
                <a:t>4</a:t>
              </a:r>
              <a:endParaRPr lang="en-US" altLang="en-US"/>
            </a:p>
          </p:txBody>
        </p:sp>
        <p:sp>
          <p:nvSpPr>
            <p:cNvPr id="23564" name="Oval 10"/>
            <p:cNvSpPr>
              <a:spLocks noChangeArrowheads="1"/>
            </p:cNvSpPr>
            <p:nvPr/>
          </p:nvSpPr>
          <p:spPr bwMode="auto">
            <a:xfrm>
              <a:off x="341" y="2888"/>
              <a:ext cx="198" cy="198"/>
            </a:xfrm>
            <a:prstGeom prst="ellipse">
              <a:avLst/>
            </a:prstGeom>
            <a:solidFill>
              <a:srgbClr val="CC0000"/>
            </a:solidFill>
            <a:ln w="28575">
              <a:solidFill>
                <a:schemeClr val="bg1"/>
              </a:solidFill>
              <a:round/>
              <a:headEnd/>
              <a:tailEnd type="none" w="med" len="lg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b="1">
                  <a:solidFill>
                    <a:schemeClr val="bg1"/>
                  </a:solidFill>
                </a:rPr>
                <a:t>5</a:t>
              </a:r>
              <a:endParaRPr lang="en-US" altLang="en-US"/>
            </a:p>
          </p:txBody>
        </p:sp>
      </p:grp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245225"/>
            <a:ext cx="5181600" cy="476250"/>
          </a:xfrm>
        </p:spPr>
        <p:txBody>
          <a:bodyPr/>
          <a:lstStyle/>
          <a:p>
            <a:pPr>
              <a:defRPr/>
            </a:pPr>
            <a:r>
              <a:rPr lang="en-US" b="0" smtClean="0">
                <a:solidFill>
                  <a:schemeClr val="tx2"/>
                </a:solidFill>
              </a:rPr>
              <a:t>Version: Feb 2014                    Copyright 2014 - Coast Guard Auxiliary Association, Inc. </a:t>
            </a:r>
            <a:endParaRPr lang="en-US" b="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3E63E63-66E1-437F-86DE-174926E5D418}" type="slidenum">
              <a:rPr lang="en-US">
                <a:solidFill>
                  <a:srgbClr val="003366"/>
                </a:solidFill>
              </a:rPr>
              <a:pPr eaLnBrk="1" hangingPunct="1"/>
              <a:t>22</a:t>
            </a:fld>
            <a:endParaRPr lang="en-US">
              <a:solidFill>
                <a:srgbClr val="003366"/>
              </a:solidFill>
            </a:endParaRPr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altLang="en-US" b="0" smtClean="0"/>
              <a:t>Accesorios de Navegación en Bote</a:t>
            </a:r>
          </a:p>
        </p:txBody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ES" altLang="en-US" sz="2800" smtClean="0"/>
              <a:t>Ancla y cabo </a:t>
            </a:r>
          </a:p>
          <a:p>
            <a:pPr eaLnBrk="1" hangingPunct="1">
              <a:lnSpc>
                <a:spcPct val="90000"/>
              </a:lnSpc>
            </a:pPr>
            <a:r>
              <a:rPr lang="es-ES" altLang="en-US" sz="2400" smtClean="0"/>
              <a:t>Piezas de repuesto y caja de herramientas</a:t>
            </a:r>
          </a:p>
          <a:p>
            <a:pPr eaLnBrk="1" hangingPunct="1">
              <a:lnSpc>
                <a:spcPct val="90000"/>
              </a:lnSpc>
            </a:pPr>
            <a:r>
              <a:rPr lang="es-ES" altLang="en-US" sz="2800" smtClean="0"/>
              <a:t>Compás y cartas náuticas</a:t>
            </a:r>
          </a:p>
          <a:p>
            <a:pPr eaLnBrk="1" hangingPunct="1">
              <a:lnSpc>
                <a:spcPct val="90000"/>
              </a:lnSpc>
            </a:pPr>
            <a:r>
              <a:rPr lang="es-ES" altLang="en-US" sz="2800" smtClean="0"/>
              <a:t>Radio, VHF-FM marino</a:t>
            </a:r>
          </a:p>
          <a:p>
            <a:pPr eaLnBrk="1" hangingPunct="1">
              <a:lnSpc>
                <a:spcPct val="90000"/>
              </a:lnSpc>
            </a:pPr>
            <a:r>
              <a:rPr lang="es-ES" altLang="en-US" sz="2800" smtClean="0"/>
              <a:t>Líneas de atracar</a:t>
            </a:r>
          </a:p>
          <a:p>
            <a:pPr eaLnBrk="1" hangingPunct="1">
              <a:lnSpc>
                <a:spcPct val="90000"/>
              </a:lnSpc>
            </a:pPr>
            <a:r>
              <a:rPr lang="es-ES" altLang="en-US" sz="2800" smtClean="0"/>
              <a:t>Botiquín de primeros auxilios</a:t>
            </a:r>
          </a:p>
          <a:p>
            <a:pPr eaLnBrk="1" hangingPunct="1">
              <a:lnSpc>
                <a:spcPct val="90000"/>
              </a:lnSpc>
            </a:pPr>
            <a:r>
              <a:rPr lang="es-ES" altLang="en-US" sz="2800" smtClean="0"/>
              <a:t>Agua para emergencias</a:t>
            </a:r>
          </a:p>
          <a:p>
            <a:pPr eaLnBrk="1" hangingPunct="1">
              <a:lnSpc>
                <a:spcPct val="90000"/>
              </a:lnSpc>
            </a:pPr>
            <a:r>
              <a:rPr lang="es-ES" altLang="en-US" sz="2800" smtClean="0"/>
              <a:t>Linterna</a:t>
            </a:r>
          </a:p>
          <a:p>
            <a:pPr eaLnBrk="1" hangingPunct="1">
              <a:lnSpc>
                <a:spcPct val="90000"/>
              </a:lnSpc>
            </a:pPr>
            <a:r>
              <a:rPr lang="es-ES" altLang="en-US" sz="2800" smtClean="0"/>
              <a:t>Bombillas de repuesto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smtClean="0"/>
          </a:p>
        </p:txBody>
      </p:sp>
      <p:pic>
        <p:nvPicPr>
          <p:cNvPr id="24582" name="Picture 6" descr="17 radi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667000"/>
            <a:ext cx="1793875" cy="147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3" name="Oval 8"/>
          <p:cNvSpPr>
            <a:spLocks noChangeArrowheads="1"/>
          </p:cNvSpPr>
          <p:nvPr/>
        </p:nvSpPr>
        <p:spPr bwMode="auto">
          <a:xfrm>
            <a:off x="381000" y="1673225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bg1"/>
                </a:solidFill>
              </a:rPr>
              <a:t>1</a:t>
            </a:r>
            <a:endParaRPr lang="en-US" altLang="en-US"/>
          </a:p>
        </p:txBody>
      </p:sp>
      <p:sp>
        <p:nvSpPr>
          <p:cNvPr id="24584" name="Oval 9"/>
          <p:cNvSpPr>
            <a:spLocks noChangeArrowheads="1"/>
          </p:cNvSpPr>
          <p:nvPr/>
        </p:nvSpPr>
        <p:spPr bwMode="auto">
          <a:xfrm>
            <a:off x="381000" y="2141538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bg1"/>
                </a:solidFill>
              </a:rPr>
              <a:t>2</a:t>
            </a:r>
            <a:endParaRPr lang="en-US" altLang="en-US"/>
          </a:p>
        </p:txBody>
      </p:sp>
      <p:sp>
        <p:nvSpPr>
          <p:cNvPr id="24585" name="Oval 10"/>
          <p:cNvSpPr>
            <a:spLocks noChangeArrowheads="1"/>
          </p:cNvSpPr>
          <p:nvPr/>
        </p:nvSpPr>
        <p:spPr bwMode="auto">
          <a:xfrm>
            <a:off x="381000" y="2611438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bg1"/>
                </a:solidFill>
              </a:rPr>
              <a:t>3</a:t>
            </a:r>
            <a:endParaRPr lang="en-US" altLang="en-US"/>
          </a:p>
        </p:txBody>
      </p:sp>
      <p:sp>
        <p:nvSpPr>
          <p:cNvPr id="24586" name="Oval 11"/>
          <p:cNvSpPr>
            <a:spLocks noChangeArrowheads="1"/>
          </p:cNvSpPr>
          <p:nvPr/>
        </p:nvSpPr>
        <p:spPr bwMode="auto">
          <a:xfrm>
            <a:off x="381000" y="3079750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bg1"/>
                </a:solidFill>
              </a:rPr>
              <a:t>4</a:t>
            </a:r>
            <a:endParaRPr lang="en-US" altLang="en-US"/>
          </a:p>
        </p:txBody>
      </p:sp>
      <p:sp>
        <p:nvSpPr>
          <p:cNvPr id="24587" name="Oval 12"/>
          <p:cNvSpPr>
            <a:spLocks noChangeArrowheads="1"/>
          </p:cNvSpPr>
          <p:nvPr/>
        </p:nvSpPr>
        <p:spPr bwMode="auto">
          <a:xfrm>
            <a:off x="381000" y="3549650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bg1"/>
                </a:solidFill>
              </a:rPr>
              <a:t>5</a:t>
            </a:r>
            <a:endParaRPr lang="en-US" altLang="en-US"/>
          </a:p>
        </p:txBody>
      </p:sp>
      <p:sp>
        <p:nvSpPr>
          <p:cNvPr id="24588" name="Oval 13"/>
          <p:cNvSpPr>
            <a:spLocks noChangeArrowheads="1"/>
          </p:cNvSpPr>
          <p:nvPr/>
        </p:nvSpPr>
        <p:spPr bwMode="auto">
          <a:xfrm>
            <a:off x="381000" y="4019550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bg1"/>
                </a:solidFill>
              </a:rPr>
              <a:t>6</a:t>
            </a:r>
            <a:endParaRPr lang="en-US" altLang="en-US"/>
          </a:p>
        </p:txBody>
      </p:sp>
      <p:sp>
        <p:nvSpPr>
          <p:cNvPr id="24589" name="Oval 14"/>
          <p:cNvSpPr>
            <a:spLocks noChangeArrowheads="1"/>
          </p:cNvSpPr>
          <p:nvPr/>
        </p:nvSpPr>
        <p:spPr bwMode="auto">
          <a:xfrm>
            <a:off x="381000" y="4487863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bg1"/>
                </a:solidFill>
              </a:rPr>
              <a:t>7</a:t>
            </a:r>
            <a:endParaRPr lang="en-US" altLang="en-US"/>
          </a:p>
        </p:txBody>
      </p:sp>
      <p:sp>
        <p:nvSpPr>
          <p:cNvPr id="24590" name="Oval 15"/>
          <p:cNvSpPr>
            <a:spLocks noChangeArrowheads="1"/>
          </p:cNvSpPr>
          <p:nvPr/>
        </p:nvSpPr>
        <p:spPr bwMode="auto">
          <a:xfrm>
            <a:off x="381000" y="4957763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bg1"/>
                </a:solidFill>
              </a:rPr>
              <a:t>8</a:t>
            </a:r>
            <a:endParaRPr lang="en-US" altLang="en-US"/>
          </a:p>
        </p:txBody>
      </p:sp>
      <p:sp>
        <p:nvSpPr>
          <p:cNvPr id="24591" name="Oval 16"/>
          <p:cNvSpPr>
            <a:spLocks noChangeArrowheads="1"/>
          </p:cNvSpPr>
          <p:nvPr/>
        </p:nvSpPr>
        <p:spPr bwMode="auto">
          <a:xfrm>
            <a:off x="381000" y="5427663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bg1"/>
                </a:solidFill>
              </a:rPr>
              <a:t>9</a:t>
            </a:r>
            <a:endParaRPr lang="en-US" altLang="en-US"/>
          </a:p>
        </p:txBody>
      </p:sp>
      <p:pic>
        <p:nvPicPr>
          <p:cNvPr id="24592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733800"/>
            <a:ext cx="2417763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3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752600"/>
            <a:ext cx="167640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245225"/>
            <a:ext cx="5181600" cy="476250"/>
          </a:xfrm>
        </p:spPr>
        <p:txBody>
          <a:bodyPr/>
          <a:lstStyle/>
          <a:p>
            <a:pPr>
              <a:defRPr/>
            </a:pPr>
            <a:r>
              <a:rPr lang="en-US" b="0" smtClean="0">
                <a:solidFill>
                  <a:schemeClr val="tx2"/>
                </a:solidFill>
              </a:rPr>
              <a:t>Version: Feb 2014                    Copyright 2014 - Coast Guard Auxiliary Association, Inc. </a:t>
            </a:r>
            <a:endParaRPr lang="en-US" b="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9D91A2D-E102-4C45-A272-DC1C8244C35E}" type="slidenum">
              <a:rPr lang="en-US">
                <a:solidFill>
                  <a:srgbClr val="003366"/>
                </a:solidFill>
              </a:rPr>
              <a:pPr eaLnBrk="1" hangingPunct="1"/>
              <a:t>23</a:t>
            </a:fld>
            <a:endParaRPr lang="en-US">
              <a:solidFill>
                <a:srgbClr val="003366"/>
              </a:solidFill>
            </a:endParaRPr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s-ES" altLang="en-US" smtClean="0"/>
              <a:t>Capítulo 2 Repaso</a:t>
            </a:r>
          </a:p>
        </p:txBody>
      </p:sp>
      <p:pic>
        <p:nvPicPr>
          <p:cNvPr id="25605" name="Picture 3" descr="mo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3048000"/>
            <a:ext cx="8029575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245225"/>
            <a:ext cx="5181600" cy="476250"/>
          </a:xfrm>
        </p:spPr>
        <p:txBody>
          <a:bodyPr/>
          <a:lstStyle/>
          <a:p>
            <a:pPr>
              <a:defRPr/>
            </a:pPr>
            <a:r>
              <a:rPr lang="en-US" b="0" smtClean="0">
                <a:solidFill>
                  <a:schemeClr val="tx2"/>
                </a:solidFill>
              </a:rPr>
              <a:t>Version: Feb 2014                    Copyright 2014 - Coast Guard Auxiliary Association, Inc. </a:t>
            </a:r>
            <a:endParaRPr lang="en-US" b="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1796E69-38AF-4698-86AE-A27C10C19C9F}" type="slidenum">
              <a:rPr lang="en-US">
                <a:solidFill>
                  <a:srgbClr val="003366"/>
                </a:solidFill>
              </a:rPr>
              <a:pPr eaLnBrk="1" hangingPunct="1"/>
              <a:t>24</a:t>
            </a:fld>
            <a:endParaRPr lang="en-US">
              <a:solidFill>
                <a:srgbClr val="003366"/>
              </a:solidFill>
            </a:endParaRPr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altLang="en-US" smtClean="0"/>
              <a:t>Ejercicios de Repaso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82575" indent="-282575" eaLnBrk="1" hangingPunct="1">
              <a:lnSpc>
                <a:spcPct val="90000"/>
              </a:lnSpc>
            </a:pPr>
            <a:r>
              <a:rPr lang="es-ES" altLang="en-US" sz="2800" smtClean="0"/>
              <a:t>Para evitar quedarse sin combustible, determine la capacidad de uso de su tanque de combustible y la medida en que su bote lo consume y luego:</a:t>
            </a:r>
          </a:p>
          <a:p>
            <a:pPr lvl="1" eaLnBrk="1" hangingPunct="1">
              <a:lnSpc>
                <a:spcPct val="90000"/>
              </a:lnSpc>
            </a:pPr>
            <a:r>
              <a:rPr lang="es-ES" altLang="en-US" sz="2400" smtClean="0"/>
              <a:t>traiga combustible adicional en recipientes fáciles de verter tales como botellas plásticas de leche.</a:t>
            </a:r>
          </a:p>
          <a:p>
            <a:pPr lvl="1" eaLnBrk="1" hangingPunct="1">
              <a:lnSpc>
                <a:spcPct val="90000"/>
              </a:lnSpc>
            </a:pPr>
            <a:r>
              <a:rPr lang="es-ES" altLang="en-US" sz="2000" smtClean="0"/>
              <a:t>Planear para usar 1/3 del combustible para alcanzar su destinación, 1/3 para llegar a casa, y 1/3 para emergencias.</a:t>
            </a:r>
          </a:p>
          <a:p>
            <a:pPr lvl="1" eaLnBrk="1" hangingPunct="1">
              <a:lnSpc>
                <a:spcPct val="90000"/>
              </a:lnSpc>
            </a:pPr>
            <a:endParaRPr lang="es-ES" altLang="en-US" sz="2000" smtClean="0"/>
          </a:p>
          <a:p>
            <a:pPr lvl="1" eaLnBrk="1" hangingPunct="1">
              <a:lnSpc>
                <a:spcPct val="90000"/>
              </a:lnSpc>
            </a:pPr>
            <a:r>
              <a:rPr lang="es-ES" altLang="en-US" sz="2000" smtClean="0"/>
              <a:t>Planear suficiente combustible para llegar al muelle próximo.</a:t>
            </a:r>
          </a:p>
          <a:p>
            <a:pPr lvl="1" eaLnBrk="1" hangingPunct="1">
              <a:lnSpc>
                <a:spcPct val="90000"/>
              </a:lnSpc>
            </a:pPr>
            <a:r>
              <a:rPr lang="es-ES" altLang="en-US" sz="2000" smtClean="0"/>
              <a:t>Planear en ½ del tanque para alcanzar su destinación y ½ del tanque para llegar a casa.</a:t>
            </a:r>
          </a:p>
        </p:txBody>
      </p:sp>
      <p:sp>
        <p:nvSpPr>
          <p:cNvPr id="26630" name="Oval 4"/>
          <p:cNvSpPr>
            <a:spLocks noChangeArrowheads="1"/>
          </p:cNvSpPr>
          <p:nvPr/>
        </p:nvSpPr>
        <p:spPr bwMode="auto">
          <a:xfrm>
            <a:off x="447675" y="1709738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bg1"/>
                </a:solidFill>
              </a:rPr>
              <a:t>1</a:t>
            </a:r>
            <a:endParaRPr lang="en-US" altLang="en-US"/>
          </a:p>
        </p:txBody>
      </p:sp>
      <p:sp>
        <p:nvSpPr>
          <p:cNvPr id="26631" name="Oval 5"/>
          <p:cNvSpPr>
            <a:spLocks noChangeArrowheads="1"/>
          </p:cNvSpPr>
          <p:nvPr/>
        </p:nvSpPr>
        <p:spPr bwMode="auto">
          <a:xfrm>
            <a:off x="838200" y="3270250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bg1"/>
                </a:solidFill>
              </a:rPr>
              <a:t>a</a:t>
            </a:r>
            <a:endParaRPr lang="en-US" altLang="en-US"/>
          </a:p>
        </p:txBody>
      </p:sp>
      <p:sp>
        <p:nvSpPr>
          <p:cNvPr id="26632" name="Oval 6"/>
          <p:cNvSpPr>
            <a:spLocks noChangeArrowheads="1"/>
          </p:cNvSpPr>
          <p:nvPr/>
        </p:nvSpPr>
        <p:spPr bwMode="auto">
          <a:xfrm>
            <a:off x="838200" y="3989388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bg1"/>
                </a:solidFill>
              </a:rPr>
              <a:t>b</a:t>
            </a:r>
            <a:endParaRPr lang="en-US" altLang="en-US"/>
          </a:p>
        </p:txBody>
      </p:sp>
      <p:sp>
        <p:nvSpPr>
          <p:cNvPr id="26633" name="Oval 7"/>
          <p:cNvSpPr>
            <a:spLocks noChangeArrowheads="1"/>
          </p:cNvSpPr>
          <p:nvPr/>
        </p:nvSpPr>
        <p:spPr bwMode="auto">
          <a:xfrm>
            <a:off x="838200" y="4876800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bg1"/>
                </a:solidFill>
              </a:rPr>
              <a:t>c</a:t>
            </a:r>
            <a:endParaRPr lang="en-US" altLang="en-US"/>
          </a:p>
        </p:txBody>
      </p:sp>
      <p:sp>
        <p:nvSpPr>
          <p:cNvPr id="26634" name="Oval 8"/>
          <p:cNvSpPr>
            <a:spLocks noChangeArrowheads="1"/>
          </p:cNvSpPr>
          <p:nvPr/>
        </p:nvSpPr>
        <p:spPr bwMode="auto">
          <a:xfrm>
            <a:off x="838200" y="5264150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bg1"/>
                </a:solidFill>
              </a:rPr>
              <a:t>d</a:t>
            </a:r>
            <a:endParaRPr lang="en-US" altLang="en-US"/>
          </a:p>
        </p:txBody>
      </p:sp>
      <p:sp>
        <p:nvSpPr>
          <p:cNvPr id="51209" name="Rectangle 9"/>
          <p:cNvSpPr>
            <a:spLocks noChangeArrowheads="1"/>
          </p:cNvSpPr>
          <p:nvPr/>
        </p:nvSpPr>
        <p:spPr bwMode="auto">
          <a:xfrm>
            <a:off x="704850" y="3886200"/>
            <a:ext cx="7753350" cy="79375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245225"/>
            <a:ext cx="5181600" cy="476250"/>
          </a:xfrm>
        </p:spPr>
        <p:txBody>
          <a:bodyPr/>
          <a:lstStyle/>
          <a:p>
            <a:pPr>
              <a:defRPr/>
            </a:pPr>
            <a:r>
              <a:rPr lang="en-US" b="0" smtClean="0">
                <a:solidFill>
                  <a:schemeClr val="tx2"/>
                </a:solidFill>
              </a:rPr>
              <a:t>Version: Feb 2014                    Copyright 2014 - Coast Guard Auxiliary Association, Inc. </a:t>
            </a:r>
            <a:endParaRPr lang="en-US" b="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C2B1F85-25C3-449F-BA8C-1D5E9C5D0916}" type="slidenum">
              <a:rPr lang="en-US">
                <a:solidFill>
                  <a:srgbClr val="003366"/>
                </a:solidFill>
              </a:rPr>
              <a:pPr eaLnBrk="1" hangingPunct="1"/>
              <a:t>25</a:t>
            </a:fld>
            <a:endParaRPr lang="en-US">
              <a:solidFill>
                <a:srgbClr val="003366"/>
              </a:solidFill>
            </a:endParaRPr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altLang="en-US" smtClean="0"/>
              <a:t>Ejercicios de Repaso</a:t>
            </a:r>
          </a:p>
        </p:txBody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ES" altLang="en-US" smtClean="0"/>
              <a:t>Equipo de embarcación requerido por ley:</a:t>
            </a:r>
          </a:p>
          <a:p>
            <a:pPr lvl="1" eaLnBrk="1" hangingPunct="1">
              <a:lnSpc>
                <a:spcPct val="90000"/>
              </a:lnSpc>
            </a:pPr>
            <a:r>
              <a:rPr lang="es-ES" altLang="en-US" smtClean="0"/>
              <a:t>es sólo parte de lo necesario para el funcionamiento seguro y cómodo.</a:t>
            </a:r>
          </a:p>
          <a:p>
            <a:pPr lvl="1" eaLnBrk="1" hangingPunct="1">
              <a:lnSpc>
                <a:spcPct val="90000"/>
              </a:lnSpc>
            </a:pPr>
            <a:r>
              <a:rPr lang="es-ES" altLang="en-US" smtClean="0"/>
              <a:t>cubre todas sus necesidades para el funcionamiento seguro de su embarcación.</a:t>
            </a:r>
          </a:p>
          <a:p>
            <a:pPr lvl="1" eaLnBrk="1" hangingPunct="1">
              <a:lnSpc>
                <a:spcPct val="90000"/>
              </a:lnSpc>
            </a:pPr>
            <a:r>
              <a:rPr lang="es-ES" altLang="en-US" smtClean="0"/>
              <a:t>incluye cartas náuticas y otros equipos de navegación.</a:t>
            </a:r>
          </a:p>
          <a:p>
            <a:pPr lvl="1" eaLnBrk="1" hangingPunct="1">
              <a:lnSpc>
                <a:spcPct val="90000"/>
              </a:lnSpc>
            </a:pPr>
            <a:r>
              <a:rPr lang="es-ES" altLang="en-US" smtClean="0"/>
              <a:t>no incluye señales visuales de peligro o extinguidores de fuego.</a:t>
            </a:r>
          </a:p>
        </p:txBody>
      </p:sp>
      <p:sp>
        <p:nvSpPr>
          <p:cNvPr id="27654" name="Oval 4"/>
          <p:cNvSpPr>
            <a:spLocks noChangeArrowheads="1"/>
          </p:cNvSpPr>
          <p:nvPr/>
        </p:nvSpPr>
        <p:spPr bwMode="auto">
          <a:xfrm>
            <a:off x="447675" y="1733550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bg1"/>
                </a:solidFill>
              </a:rPr>
              <a:t>2</a:t>
            </a:r>
            <a:endParaRPr lang="en-US" altLang="en-US"/>
          </a:p>
        </p:txBody>
      </p:sp>
      <p:sp>
        <p:nvSpPr>
          <p:cNvPr id="27655" name="Oval 5"/>
          <p:cNvSpPr>
            <a:spLocks noChangeArrowheads="1"/>
          </p:cNvSpPr>
          <p:nvPr/>
        </p:nvSpPr>
        <p:spPr bwMode="auto">
          <a:xfrm>
            <a:off x="838200" y="2706688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bg1"/>
                </a:solidFill>
              </a:rPr>
              <a:t>a</a:t>
            </a:r>
            <a:endParaRPr lang="en-US" altLang="en-US"/>
          </a:p>
        </p:txBody>
      </p:sp>
      <p:sp>
        <p:nvSpPr>
          <p:cNvPr id="27656" name="Oval 6"/>
          <p:cNvSpPr>
            <a:spLocks noChangeArrowheads="1"/>
          </p:cNvSpPr>
          <p:nvPr/>
        </p:nvSpPr>
        <p:spPr bwMode="auto">
          <a:xfrm>
            <a:off x="838200" y="3497263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bg1"/>
                </a:solidFill>
              </a:rPr>
              <a:t>b</a:t>
            </a:r>
            <a:endParaRPr lang="en-US" altLang="en-US"/>
          </a:p>
        </p:txBody>
      </p:sp>
      <p:sp>
        <p:nvSpPr>
          <p:cNvPr id="27657" name="Oval 7"/>
          <p:cNvSpPr>
            <a:spLocks noChangeArrowheads="1"/>
          </p:cNvSpPr>
          <p:nvPr/>
        </p:nvSpPr>
        <p:spPr bwMode="auto">
          <a:xfrm>
            <a:off x="838200" y="4367213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bg1"/>
                </a:solidFill>
              </a:rPr>
              <a:t>c</a:t>
            </a:r>
            <a:endParaRPr lang="en-US" altLang="en-US"/>
          </a:p>
        </p:txBody>
      </p:sp>
      <p:sp>
        <p:nvSpPr>
          <p:cNvPr id="27658" name="Oval 8"/>
          <p:cNvSpPr>
            <a:spLocks noChangeArrowheads="1"/>
          </p:cNvSpPr>
          <p:nvPr/>
        </p:nvSpPr>
        <p:spPr bwMode="auto">
          <a:xfrm>
            <a:off x="838200" y="5213350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bg1"/>
                </a:solidFill>
              </a:rPr>
              <a:t>d</a:t>
            </a:r>
            <a:endParaRPr lang="en-US" altLang="en-US"/>
          </a:p>
        </p:txBody>
      </p:sp>
      <p:sp>
        <p:nvSpPr>
          <p:cNvPr id="52233" name="Rectangle 9"/>
          <p:cNvSpPr>
            <a:spLocks noChangeArrowheads="1"/>
          </p:cNvSpPr>
          <p:nvPr/>
        </p:nvSpPr>
        <p:spPr bwMode="auto">
          <a:xfrm>
            <a:off x="704850" y="2514600"/>
            <a:ext cx="7143750" cy="9144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245225"/>
            <a:ext cx="5181600" cy="476250"/>
          </a:xfrm>
        </p:spPr>
        <p:txBody>
          <a:bodyPr/>
          <a:lstStyle/>
          <a:p>
            <a:pPr>
              <a:defRPr/>
            </a:pPr>
            <a:r>
              <a:rPr lang="en-US" b="0" smtClean="0">
                <a:solidFill>
                  <a:schemeClr val="tx2"/>
                </a:solidFill>
              </a:rPr>
              <a:t>Version: Feb 2014                    Copyright 2014 - Coast Guard Auxiliary Association, Inc. </a:t>
            </a:r>
            <a:endParaRPr lang="en-US" b="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57E7394-7678-474C-82C3-51B75206DBB4}" type="slidenum">
              <a:rPr lang="en-US">
                <a:solidFill>
                  <a:srgbClr val="003366"/>
                </a:solidFill>
              </a:rPr>
              <a:pPr eaLnBrk="1" hangingPunct="1"/>
              <a:t>26</a:t>
            </a:fld>
            <a:endParaRPr lang="en-US">
              <a:solidFill>
                <a:srgbClr val="003366"/>
              </a:solidFill>
            </a:endParaRPr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altLang="en-US" smtClean="0"/>
              <a:t>Ejercicios de Repaso</a:t>
            </a:r>
          </a:p>
        </p:txBody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22438"/>
            <a:ext cx="8229600" cy="4525962"/>
          </a:xfrm>
        </p:spPr>
        <p:txBody>
          <a:bodyPr/>
          <a:lstStyle/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s-ES" altLang="en-US" b="1" smtClean="0"/>
              <a:t>¿En relación con la cantidad de peso de la lengüeta del remolque, cual de las siguientes declaraciones es CIERTA</a:t>
            </a:r>
            <a:r>
              <a:rPr lang="es-ES" altLang="en-US" smtClean="0"/>
              <a:t>?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 sz="2400" smtClean="0"/>
          </a:p>
          <a:p>
            <a:pPr lvl="1" eaLnBrk="1" hangingPunct="1">
              <a:lnSpc>
                <a:spcPct val="80000"/>
              </a:lnSpc>
            </a:pPr>
            <a:r>
              <a:rPr lang="es-ES" altLang="en-US" sz="2400" smtClean="0"/>
              <a:t>La cantidad de peso en la bola de engranaje no hace ninguna diferencia.</a:t>
            </a:r>
          </a:p>
          <a:p>
            <a:pPr lvl="1" eaLnBrk="1" hangingPunct="1">
              <a:lnSpc>
                <a:spcPct val="80000"/>
              </a:lnSpc>
            </a:pPr>
            <a:r>
              <a:rPr lang="es-ES" altLang="en-US" sz="2400" smtClean="0"/>
              <a:t>Muy poco peso en la bola de engranaje causará que el remolque se mueva para atrás y para adelante.</a:t>
            </a:r>
          </a:p>
          <a:p>
            <a:pPr lvl="1" eaLnBrk="1" hangingPunct="1">
              <a:lnSpc>
                <a:spcPct val="80000"/>
              </a:lnSpc>
            </a:pPr>
            <a:r>
              <a:rPr lang="es-ES" altLang="en-US" sz="2400" smtClean="0"/>
              <a:t>Muy poco peso en la bola de engranaje elevará la parte trasera del vehículo de remolque de la tierra.</a:t>
            </a:r>
          </a:p>
          <a:p>
            <a:pPr lvl="1" eaLnBrk="1" hangingPunct="1">
              <a:lnSpc>
                <a:spcPct val="80000"/>
              </a:lnSpc>
            </a:pPr>
            <a:r>
              <a:rPr lang="es-ES" altLang="en-US" sz="2400" smtClean="0"/>
              <a:t>Usted puede cambiar el peso en la bola de engranaje, cambiando el tamaño de la bola.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2400" smtClean="0"/>
          </a:p>
        </p:txBody>
      </p:sp>
      <p:sp>
        <p:nvSpPr>
          <p:cNvPr id="28678" name="Oval 4"/>
          <p:cNvSpPr>
            <a:spLocks noChangeArrowheads="1"/>
          </p:cNvSpPr>
          <p:nvPr/>
        </p:nvSpPr>
        <p:spPr bwMode="auto">
          <a:xfrm>
            <a:off x="447675" y="1733550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bg1"/>
                </a:solidFill>
              </a:rPr>
              <a:t>3</a:t>
            </a:r>
            <a:endParaRPr lang="en-US" altLang="en-US"/>
          </a:p>
        </p:txBody>
      </p:sp>
      <p:sp>
        <p:nvSpPr>
          <p:cNvPr id="28679" name="Oval 5"/>
          <p:cNvSpPr>
            <a:spLocks noChangeArrowheads="1"/>
          </p:cNvSpPr>
          <p:nvPr/>
        </p:nvSpPr>
        <p:spPr bwMode="auto">
          <a:xfrm>
            <a:off x="854075" y="3216275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bg1"/>
                </a:solidFill>
              </a:rPr>
              <a:t>a</a:t>
            </a:r>
            <a:endParaRPr lang="en-US" altLang="en-US"/>
          </a:p>
        </p:txBody>
      </p:sp>
      <p:sp>
        <p:nvSpPr>
          <p:cNvPr id="28680" name="Oval 6"/>
          <p:cNvSpPr>
            <a:spLocks noChangeArrowheads="1"/>
          </p:cNvSpPr>
          <p:nvPr/>
        </p:nvSpPr>
        <p:spPr bwMode="auto">
          <a:xfrm>
            <a:off x="854075" y="3833813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bg1"/>
                </a:solidFill>
              </a:rPr>
              <a:t>b</a:t>
            </a:r>
            <a:endParaRPr lang="en-US" altLang="en-US"/>
          </a:p>
        </p:txBody>
      </p:sp>
      <p:sp>
        <p:nvSpPr>
          <p:cNvPr id="28681" name="Oval 7"/>
          <p:cNvSpPr>
            <a:spLocks noChangeArrowheads="1"/>
          </p:cNvSpPr>
          <p:nvPr/>
        </p:nvSpPr>
        <p:spPr bwMode="auto">
          <a:xfrm>
            <a:off x="854075" y="4502150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bg1"/>
                </a:solidFill>
              </a:rPr>
              <a:t>c</a:t>
            </a:r>
            <a:endParaRPr lang="en-US" altLang="en-US"/>
          </a:p>
        </p:txBody>
      </p:sp>
      <p:sp>
        <p:nvSpPr>
          <p:cNvPr id="28682" name="Oval 8"/>
          <p:cNvSpPr>
            <a:spLocks noChangeArrowheads="1"/>
          </p:cNvSpPr>
          <p:nvPr/>
        </p:nvSpPr>
        <p:spPr bwMode="auto">
          <a:xfrm>
            <a:off x="854075" y="5160963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bg1"/>
                </a:solidFill>
              </a:rPr>
              <a:t>d</a:t>
            </a:r>
            <a:endParaRPr lang="en-US" altLang="en-US"/>
          </a:p>
        </p:txBody>
      </p:sp>
      <p:sp>
        <p:nvSpPr>
          <p:cNvPr id="53257" name="Rectangle 9"/>
          <p:cNvSpPr>
            <a:spLocks noChangeArrowheads="1"/>
          </p:cNvSpPr>
          <p:nvPr/>
        </p:nvSpPr>
        <p:spPr bwMode="auto">
          <a:xfrm>
            <a:off x="838200" y="3733800"/>
            <a:ext cx="7677150" cy="769938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245225"/>
            <a:ext cx="5181600" cy="476250"/>
          </a:xfrm>
        </p:spPr>
        <p:txBody>
          <a:bodyPr/>
          <a:lstStyle/>
          <a:p>
            <a:pPr>
              <a:defRPr/>
            </a:pPr>
            <a:r>
              <a:rPr lang="en-US" b="0" smtClean="0">
                <a:solidFill>
                  <a:schemeClr val="tx2"/>
                </a:solidFill>
              </a:rPr>
              <a:t>Version: Feb 2014                    Copyright 2014 - Coast Guard Auxiliary Association, Inc. </a:t>
            </a:r>
            <a:endParaRPr lang="en-US" b="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5AFC903-801D-4D94-8264-868F66431596}" type="slidenum">
              <a:rPr lang="en-US">
                <a:solidFill>
                  <a:srgbClr val="003366"/>
                </a:solidFill>
              </a:rPr>
              <a:pPr eaLnBrk="1" hangingPunct="1"/>
              <a:t>27</a:t>
            </a:fld>
            <a:endParaRPr lang="en-US">
              <a:solidFill>
                <a:srgbClr val="003366"/>
              </a:solidFill>
            </a:endParaRPr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altLang="en-US" smtClean="0"/>
              <a:t>Ejercicios de Repaso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ES" altLang="en-US" smtClean="0"/>
              <a:t>Cables y correas del chigre del remolque pueden romperse. Asegúrese de:</a:t>
            </a:r>
          </a:p>
          <a:p>
            <a:pPr lvl="1" eaLnBrk="1" hangingPunct="1">
              <a:lnSpc>
                <a:spcPct val="90000"/>
              </a:lnSpc>
            </a:pPr>
            <a:r>
              <a:rPr lang="es-ES" altLang="en-US" smtClean="0"/>
              <a:t>permanecer cerca y mirar cuidadosamente el funcionamiento del chigre.</a:t>
            </a:r>
          </a:p>
          <a:p>
            <a:pPr lvl="1" eaLnBrk="1" hangingPunct="1">
              <a:lnSpc>
                <a:spcPct val="90000"/>
              </a:lnSpc>
            </a:pPr>
            <a:r>
              <a:rPr lang="es-ES" altLang="en-US" smtClean="0"/>
              <a:t>use cinta adhesiva en cualquier cable del chigre que tenga filamentos rotos.</a:t>
            </a:r>
          </a:p>
          <a:p>
            <a:pPr lvl="1" eaLnBrk="1" hangingPunct="1">
              <a:lnSpc>
                <a:spcPct val="90000"/>
              </a:lnSpc>
            </a:pPr>
            <a:r>
              <a:rPr lang="es-ES" altLang="en-US" smtClean="0"/>
              <a:t>permanezca fuera de la línea directa con un cable del chigre o la correa.</a:t>
            </a:r>
          </a:p>
          <a:p>
            <a:pPr lvl="1" eaLnBrk="1" hangingPunct="1">
              <a:lnSpc>
                <a:spcPct val="90000"/>
              </a:lnSpc>
            </a:pPr>
            <a:r>
              <a:rPr lang="es-ES" altLang="en-US" smtClean="0"/>
              <a:t>suelte el trinquete en el mango del chigre.</a:t>
            </a:r>
          </a:p>
        </p:txBody>
      </p:sp>
      <p:sp>
        <p:nvSpPr>
          <p:cNvPr id="29702" name="Oval 4"/>
          <p:cNvSpPr>
            <a:spLocks noChangeArrowheads="1"/>
          </p:cNvSpPr>
          <p:nvPr/>
        </p:nvSpPr>
        <p:spPr bwMode="auto">
          <a:xfrm>
            <a:off x="447675" y="1733550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bg1"/>
                </a:solidFill>
              </a:rPr>
              <a:t>4</a:t>
            </a:r>
            <a:endParaRPr lang="en-US" altLang="en-US"/>
          </a:p>
        </p:txBody>
      </p:sp>
      <p:sp>
        <p:nvSpPr>
          <p:cNvPr id="29703" name="Oval 5"/>
          <p:cNvSpPr>
            <a:spLocks noChangeArrowheads="1"/>
          </p:cNvSpPr>
          <p:nvPr/>
        </p:nvSpPr>
        <p:spPr bwMode="auto">
          <a:xfrm>
            <a:off x="838200" y="3132138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bg1"/>
                </a:solidFill>
              </a:rPr>
              <a:t>a</a:t>
            </a:r>
            <a:endParaRPr lang="en-US" altLang="en-US"/>
          </a:p>
        </p:txBody>
      </p:sp>
      <p:sp>
        <p:nvSpPr>
          <p:cNvPr id="29704" name="Oval 6"/>
          <p:cNvSpPr>
            <a:spLocks noChangeArrowheads="1"/>
          </p:cNvSpPr>
          <p:nvPr/>
        </p:nvSpPr>
        <p:spPr bwMode="auto">
          <a:xfrm>
            <a:off x="838200" y="3930650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bg1"/>
                </a:solidFill>
              </a:rPr>
              <a:t>b</a:t>
            </a:r>
            <a:endParaRPr lang="en-US" altLang="en-US"/>
          </a:p>
        </p:txBody>
      </p:sp>
      <p:sp>
        <p:nvSpPr>
          <p:cNvPr id="29705" name="Oval 7"/>
          <p:cNvSpPr>
            <a:spLocks noChangeArrowheads="1"/>
          </p:cNvSpPr>
          <p:nvPr/>
        </p:nvSpPr>
        <p:spPr bwMode="auto">
          <a:xfrm>
            <a:off x="838200" y="4824413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bg1"/>
                </a:solidFill>
              </a:rPr>
              <a:t>c</a:t>
            </a:r>
            <a:endParaRPr lang="en-US" altLang="en-US"/>
          </a:p>
        </p:txBody>
      </p:sp>
      <p:sp>
        <p:nvSpPr>
          <p:cNvPr id="29706" name="Oval 8"/>
          <p:cNvSpPr>
            <a:spLocks noChangeArrowheads="1"/>
          </p:cNvSpPr>
          <p:nvPr/>
        </p:nvSpPr>
        <p:spPr bwMode="auto">
          <a:xfrm>
            <a:off x="838200" y="5670550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bg1"/>
                </a:solidFill>
              </a:rPr>
              <a:t>d</a:t>
            </a:r>
            <a:endParaRPr lang="en-US" altLang="en-US"/>
          </a:p>
        </p:txBody>
      </p:sp>
      <p:sp>
        <p:nvSpPr>
          <p:cNvPr id="54281" name="Rectangle 9"/>
          <p:cNvSpPr>
            <a:spLocks noChangeArrowheads="1"/>
          </p:cNvSpPr>
          <p:nvPr/>
        </p:nvSpPr>
        <p:spPr bwMode="auto">
          <a:xfrm>
            <a:off x="704850" y="4648200"/>
            <a:ext cx="7600950" cy="95885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245225"/>
            <a:ext cx="5181600" cy="476250"/>
          </a:xfrm>
        </p:spPr>
        <p:txBody>
          <a:bodyPr/>
          <a:lstStyle/>
          <a:p>
            <a:pPr>
              <a:defRPr/>
            </a:pPr>
            <a:r>
              <a:rPr lang="en-US" b="0" smtClean="0">
                <a:solidFill>
                  <a:schemeClr val="tx2"/>
                </a:solidFill>
              </a:rPr>
              <a:t>Version: Feb 2014                    Copyright 2014 - Coast Guard Auxiliary Association, Inc. </a:t>
            </a:r>
            <a:endParaRPr lang="en-US" b="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8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2F03AC9-B33D-4136-9B70-3BA2FDEFFF1B}" type="slidenum">
              <a:rPr lang="en-US">
                <a:solidFill>
                  <a:srgbClr val="003366"/>
                </a:solidFill>
              </a:rPr>
              <a:pPr eaLnBrk="1" hangingPunct="1"/>
              <a:t>28</a:t>
            </a:fld>
            <a:endParaRPr lang="en-US">
              <a:solidFill>
                <a:srgbClr val="003366"/>
              </a:solidFill>
            </a:endParaRPr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altLang="en-US" smtClean="0"/>
              <a:t>Ejercicios de Repaso</a:t>
            </a:r>
          </a:p>
        </p:txBody>
      </p:sp>
      <p:sp>
        <p:nvSpPr>
          <p:cNvPr id="307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ES" altLang="en-US" smtClean="0"/>
              <a:t>Al poner en marcha un velero con el mástil desplegado en una zona de lanzamiento:</a:t>
            </a:r>
          </a:p>
          <a:p>
            <a:pPr lvl="1" eaLnBrk="1" hangingPunct="1">
              <a:lnSpc>
                <a:spcPct val="90000"/>
              </a:lnSpc>
            </a:pPr>
            <a:r>
              <a:rPr lang="es-ES" altLang="en-US" sz="2000" smtClean="0"/>
              <a:t>Tenga cuidado de no inclinar el bote fuera del remolque.</a:t>
            </a:r>
          </a:p>
          <a:p>
            <a:pPr lvl="1" eaLnBrk="1" hangingPunct="1">
              <a:lnSpc>
                <a:spcPct val="90000"/>
              </a:lnSpc>
            </a:pPr>
            <a:r>
              <a:rPr lang="es-ES" altLang="en-US" smtClean="0"/>
              <a:t>utilice una driza para sacarlo del remolque.</a:t>
            </a:r>
          </a:p>
          <a:p>
            <a:pPr lvl="1" eaLnBrk="1" hangingPunct="1">
              <a:lnSpc>
                <a:spcPct val="90000"/>
              </a:lnSpc>
            </a:pPr>
            <a:r>
              <a:rPr lang="es-ES" altLang="en-US" smtClean="0"/>
              <a:t>al igual que en el agua, un velero tiene privilegios de prioridad.</a:t>
            </a:r>
          </a:p>
          <a:p>
            <a:pPr lvl="1" eaLnBrk="1" hangingPunct="1">
              <a:lnSpc>
                <a:spcPct val="90000"/>
              </a:lnSpc>
            </a:pPr>
            <a:r>
              <a:rPr lang="es-ES" altLang="en-US" smtClean="0"/>
              <a:t>esté seguro de que no hay cables eléctricos altos que estén cercano o en contacto con el mástil o los amarres.</a:t>
            </a:r>
          </a:p>
        </p:txBody>
      </p:sp>
      <p:sp>
        <p:nvSpPr>
          <p:cNvPr id="30726" name="Oval 4"/>
          <p:cNvSpPr>
            <a:spLocks noChangeArrowheads="1"/>
          </p:cNvSpPr>
          <p:nvPr/>
        </p:nvSpPr>
        <p:spPr bwMode="auto">
          <a:xfrm>
            <a:off x="447675" y="1733550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bg1"/>
                </a:solidFill>
              </a:rPr>
              <a:t>5</a:t>
            </a:r>
            <a:endParaRPr lang="en-US" altLang="en-US"/>
          </a:p>
        </p:txBody>
      </p:sp>
      <p:sp>
        <p:nvSpPr>
          <p:cNvPr id="30727" name="Oval 5"/>
          <p:cNvSpPr>
            <a:spLocks noChangeArrowheads="1"/>
          </p:cNvSpPr>
          <p:nvPr/>
        </p:nvSpPr>
        <p:spPr bwMode="auto">
          <a:xfrm>
            <a:off x="838200" y="3089275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bg1"/>
                </a:solidFill>
              </a:rPr>
              <a:t>a</a:t>
            </a:r>
            <a:endParaRPr lang="en-US" altLang="en-US"/>
          </a:p>
        </p:txBody>
      </p:sp>
      <p:sp>
        <p:nvSpPr>
          <p:cNvPr id="30728" name="Oval 6"/>
          <p:cNvSpPr>
            <a:spLocks noChangeArrowheads="1"/>
          </p:cNvSpPr>
          <p:nvPr/>
        </p:nvSpPr>
        <p:spPr bwMode="auto">
          <a:xfrm>
            <a:off x="900113" y="3554413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bg1"/>
                </a:solidFill>
              </a:rPr>
              <a:t>b</a:t>
            </a:r>
            <a:endParaRPr lang="en-US" altLang="en-US"/>
          </a:p>
        </p:txBody>
      </p:sp>
      <p:sp>
        <p:nvSpPr>
          <p:cNvPr id="30729" name="Oval 7"/>
          <p:cNvSpPr>
            <a:spLocks noChangeArrowheads="1"/>
          </p:cNvSpPr>
          <p:nvPr/>
        </p:nvSpPr>
        <p:spPr bwMode="auto">
          <a:xfrm>
            <a:off x="898525" y="4044950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bg1"/>
                </a:solidFill>
              </a:rPr>
              <a:t>c</a:t>
            </a:r>
            <a:endParaRPr lang="en-US" altLang="en-US"/>
          </a:p>
        </p:txBody>
      </p:sp>
      <p:sp>
        <p:nvSpPr>
          <p:cNvPr id="30730" name="Oval 8"/>
          <p:cNvSpPr>
            <a:spLocks noChangeArrowheads="1"/>
          </p:cNvSpPr>
          <p:nvPr/>
        </p:nvSpPr>
        <p:spPr bwMode="auto">
          <a:xfrm>
            <a:off x="889000" y="4803775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bg1"/>
                </a:solidFill>
              </a:rPr>
              <a:t>d</a:t>
            </a:r>
            <a:endParaRPr lang="en-US" altLang="en-US"/>
          </a:p>
        </p:txBody>
      </p:sp>
      <p:sp>
        <p:nvSpPr>
          <p:cNvPr id="55305" name="Rectangle 9"/>
          <p:cNvSpPr>
            <a:spLocks noChangeArrowheads="1"/>
          </p:cNvSpPr>
          <p:nvPr/>
        </p:nvSpPr>
        <p:spPr bwMode="auto">
          <a:xfrm>
            <a:off x="704850" y="4800600"/>
            <a:ext cx="7905750" cy="12954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245225"/>
            <a:ext cx="5181600" cy="476250"/>
          </a:xfrm>
        </p:spPr>
        <p:txBody>
          <a:bodyPr/>
          <a:lstStyle/>
          <a:p>
            <a:pPr>
              <a:defRPr/>
            </a:pPr>
            <a:r>
              <a:rPr lang="en-US" b="0" smtClean="0">
                <a:solidFill>
                  <a:schemeClr val="tx2"/>
                </a:solidFill>
              </a:rPr>
              <a:t>Version: Feb 2014                    Copyright 2014 - Coast Guard Auxiliary Association, Inc. </a:t>
            </a:r>
            <a:endParaRPr lang="en-US" b="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F9538F5-67B8-45C9-8CE2-EEA3FD1C5262}" type="slidenum">
              <a:rPr lang="en-US">
                <a:solidFill>
                  <a:srgbClr val="003366"/>
                </a:solidFill>
              </a:rPr>
              <a:pPr eaLnBrk="1" hangingPunct="1"/>
              <a:t>29</a:t>
            </a:fld>
            <a:endParaRPr lang="en-US">
              <a:solidFill>
                <a:srgbClr val="003366"/>
              </a:solidFill>
            </a:endParaRPr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altLang="en-US" smtClean="0"/>
              <a:t>Ejercicios de Repaso</a:t>
            </a: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34400" cy="4648200"/>
          </a:xfrm>
        </p:spPr>
        <p:txBody>
          <a:bodyPr/>
          <a:lstStyle/>
          <a:p>
            <a:pPr marL="282575" indent="-282575" eaLnBrk="1" hangingPunct="1">
              <a:lnSpc>
                <a:spcPct val="80000"/>
              </a:lnSpc>
            </a:pPr>
            <a:r>
              <a:rPr lang="es-ES" altLang="en-US" sz="2800" smtClean="0"/>
              <a:t>Además de mantener la boquilla de la bomba en constante contacto de metal a metal con el tubo de llenar, una importante instrucción de seguridad a seguir para llenar los tanques de combustible portátiles:</a:t>
            </a:r>
            <a:endParaRPr lang="es-ES" altLang="en-US" sz="2400" smtClean="0"/>
          </a:p>
          <a:p>
            <a:pPr lvl="1" eaLnBrk="1" hangingPunct="1">
              <a:lnSpc>
                <a:spcPct val="80000"/>
              </a:lnSpc>
            </a:pPr>
            <a:r>
              <a:rPr lang="es-ES" altLang="en-US" sz="2400" smtClean="0"/>
              <a:t>Siempre utilice los tanques amarillos de seguridad marítima que han sido aprobados.</a:t>
            </a:r>
          </a:p>
          <a:p>
            <a:pPr lvl="1" eaLnBrk="1" hangingPunct="1">
              <a:lnSpc>
                <a:spcPct val="80000"/>
              </a:lnSpc>
            </a:pPr>
            <a:r>
              <a:rPr lang="es-ES" altLang="en-US" sz="2400" smtClean="0"/>
              <a:t>sacarlos del bote y llenarlos en el muelle.</a:t>
            </a:r>
          </a:p>
          <a:p>
            <a:pPr lvl="1" eaLnBrk="1" hangingPunct="1">
              <a:lnSpc>
                <a:spcPct val="80000"/>
              </a:lnSpc>
            </a:pPr>
            <a:r>
              <a:rPr lang="es-ES" altLang="en-US" sz="2400" smtClean="0"/>
              <a:t>utilice solamente los tanques de seguridad aprobados y llenarlos en el bote.  </a:t>
            </a:r>
          </a:p>
          <a:p>
            <a:pPr lvl="1" eaLnBrk="1" hangingPunct="1">
              <a:lnSpc>
                <a:spcPct val="80000"/>
              </a:lnSpc>
            </a:pPr>
            <a:r>
              <a:rPr lang="es-ES" altLang="en-US" sz="2400" smtClean="0"/>
              <a:t>suba cuidadosamente a la regala cuando cargue tanques llenos adentro del bote.</a:t>
            </a:r>
          </a:p>
        </p:txBody>
      </p:sp>
      <p:sp>
        <p:nvSpPr>
          <p:cNvPr id="31750" name="Oval 4"/>
          <p:cNvSpPr>
            <a:spLocks noChangeArrowheads="1"/>
          </p:cNvSpPr>
          <p:nvPr/>
        </p:nvSpPr>
        <p:spPr bwMode="auto">
          <a:xfrm>
            <a:off x="352425" y="1676400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bg1"/>
                </a:solidFill>
              </a:rPr>
              <a:t>6</a:t>
            </a:r>
            <a:endParaRPr lang="en-US" altLang="en-US"/>
          </a:p>
        </p:txBody>
      </p:sp>
      <p:sp>
        <p:nvSpPr>
          <p:cNvPr id="31751" name="Oval 5"/>
          <p:cNvSpPr>
            <a:spLocks noChangeArrowheads="1"/>
          </p:cNvSpPr>
          <p:nvPr/>
        </p:nvSpPr>
        <p:spPr bwMode="auto">
          <a:xfrm>
            <a:off x="838200" y="3417888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bg1"/>
                </a:solidFill>
              </a:rPr>
              <a:t>a</a:t>
            </a:r>
            <a:endParaRPr lang="en-US" altLang="en-US"/>
          </a:p>
        </p:txBody>
      </p:sp>
      <p:sp>
        <p:nvSpPr>
          <p:cNvPr id="31752" name="Oval 6"/>
          <p:cNvSpPr>
            <a:spLocks noChangeArrowheads="1"/>
          </p:cNvSpPr>
          <p:nvPr/>
        </p:nvSpPr>
        <p:spPr bwMode="auto">
          <a:xfrm>
            <a:off x="838200" y="4076700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bg1"/>
                </a:solidFill>
              </a:rPr>
              <a:t>b</a:t>
            </a:r>
            <a:endParaRPr lang="en-US" altLang="en-US"/>
          </a:p>
        </p:txBody>
      </p:sp>
      <p:sp>
        <p:nvSpPr>
          <p:cNvPr id="31753" name="Oval 7"/>
          <p:cNvSpPr>
            <a:spLocks noChangeArrowheads="1"/>
          </p:cNvSpPr>
          <p:nvPr/>
        </p:nvSpPr>
        <p:spPr bwMode="auto">
          <a:xfrm>
            <a:off x="838200" y="4524375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bg1"/>
                </a:solidFill>
              </a:rPr>
              <a:t>c</a:t>
            </a:r>
            <a:endParaRPr lang="en-US" altLang="en-US"/>
          </a:p>
        </p:txBody>
      </p:sp>
      <p:sp>
        <p:nvSpPr>
          <p:cNvPr id="31754" name="Oval 8"/>
          <p:cNvSpPr>
            <a:spLocks noChangeArrowheads="1"/>
          </p:cNvSpPr>
          <p:nvPr/>
        </p:nvSpPr>
        <p:spPr bwMode="auto">
          <a:xfrm>
            <a:off x="838200" y="5146675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bg1"/>
                </a:solidFill>
              </a:rPr>
              <a:t>d</a:t>
            </a:r>
            <a:endParaRPr lang="en-US" altLang="en-US"/>
          </a:p>
        </p:txBody>
      </p:sp>
      <p:sp>
        <p:nvSpPr>
          <p:cNvPr id="56329" name="Rectangle 9"/>
          <p:cNvSpPr>
            <a:spLocks noChangeArrowheads="1"/>
          </p:cNvSpPr>
          <p:nvPr/>
        </p:nvSpPr>
        <p:spPr bwMode="auto">
          <a:xfrm>
            <a:off x="717550" y="4076700"/>
            <a:ext cx="7905750" cy="3810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245225"/>
            <a:ext cx="5181600" cy="476250"/>
          </a:xfrm>
        </p:spPr>
        <p:txBody>
          <a:bodyPr/>
          <a:lstStyle/>
          <a:p>
            <a:pPr>
              <a:defRPr/>
            </a:pPr>
            <a:r>
              <a:rPr lang="en-US" b="0" smtClean="0">
                <a:solidFill>
                  <a:schemeClr val="tx2"/>
                </a:solidFill>
              </a:rPr>
              <a:t>Version: Feb 2014                    Copyright 2014 - Coast Guard Auxiliary Association, Inc. </a:t>
            </a:r>
            <a:endParaRPr lang="en-US" b="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245225"/>
            <a:ext cx="5181600" cy="476250"/>
          </a:xfrm>
        </p:spPr>
        <p:txBody>
          <a:bodyPr/>
          <a:lstStyle/>
          <a:p>
            <a:pPr>
              <a:defRPr/>
            </a:pPr>
            <a:r>
              <a:rPr lang="en-US" b="0" smtClean="0">
                <a:solidFill>
                  <a:schemeClr val="tx2"/>
                </a:solidFill>
              </a:rPr>
              <a:t>Version: Feb 2014                    Copyright 2014 - Coast Guard Auxiliary Association, Inc. </a:t>
            </a:r>
            <a:endParaRPr lang="en-US" b="0" dirty="0">
              <a:solidFill>
                <a:schemeClr val="tx2"/>
              </a:solidFill>
            </a:endParaRPr>
          </a:p>
        </p:txBody>
      </p:sp>
      <p:sp>
        <p:nvSpPr>
          <p:cNvPr id="51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A120605-5D04-4390-B52E-88D0AB68FCC9}" type="slidenum">
              <a:rPr lang="en-US">
                <a:solidFill>
                  <a:srgbClr val="003366"/>
                </a:solidFill>
              </a:rPr>
              <a:pPr eaLnBrk="1" hangingPunct="1"/>
              <a:t>3</a:t>
            </a:fld>
            <a:endParaRPr lang="en-US">
              <a:solidFill>
                <a:srgbClr val="003366"/>
              </a:solidFill>
            </a:endParaRPr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altLang="en-US" b="0" smtClean="0"/>
              <a:t>Placa de Capacidad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ES" altLang="en-US" dirty="0" smtClean="0"/>
              <a:t>¿Por qué es importante?  </a:t>
            </a:r>
          </a:p>
        </p:txBody>
      </p:sp>
      <p:pic>
        <p:nvPicPr>
          <p:cNvPr id="5126" name="Picture 4" descr="2 capaciti pla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357438"/>
            <a:ext cx="7391400" cy="404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Oval 5"/>
          <p:cNvSpPr>
            <a:spLocks noChangeArrowheads="1"/>
          </p:cNvSpPr>
          <p:nvPr/>
        </p:nvSpPr>
        <p:spPr bwMode="auto">
          <a:xfrm>
            <a:off x="457200" y="1752600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bg1"/>
                </a:solidFill>
              </a:rPr>
              <a:t>1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A792008-0B40-4637-8BFE-2E0FA9640AC3}" type="slidenum">
              <a:rPr lang="en-US">
                <a:solidFill>
                  <a:srgbClr val="003366"/>
                </a:solidFill>
              </a:rPr>
              <a:pPr eaLnBrk="1" hangingPunct="1"/>
              <a:t>30</a:t>
            </a:fld>
            <a:endParaRPr lang="en-US">
              <a:solidFill>
                <a:srgbClr val="003366"/>
              </a:solidFill>
            </a:endParaRPr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altLang="en-US" smtClean="0"/>
              <a:t>Ejercicios de Repaso</a:t>
            </a:r>
          </a:p>
        </p:txBody>
      </p:sp>
      <p:sp>
        <p:nvSpPr>
          <p:cNvPr id="3277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ES" altLang="en-US" smtClean="0"/>
              <a:t>Es importante que el remolque tenga suficiente capacidad para cargar peso para:</a:t>
            </a:r>
          </a:p>
          <a:p>
            <a:pPr lvl="1" eaLnBrk="1" hangingPunct="1">
              <a:lnSpc>
                <a:spcPct val="90000"/>
              </a:lnSpc>
            </a:pPr>
            <a:r>
              <a:rPr lang="es-ES" altLang="en-US" sz="2400" smtClean="0"/>
              <a:t>cargar el bote, equipo, y todos los pasajeros en él cuando está en camino.</a:t>
            </a:r>
          </a:p>
          <a:p>
            <a:pPr lvl="1" eaLnBrk="1" hangingPunct="1">
              <a:lnSpc>
                <a:spcPct val="90000"/>
              </a:lnSpc>
            </a:pPr>
            <a:r>
              <a:rPr lang="es-ES" altLang="en-US" sz="2400" smtClean="0"/>
              <a:t>mantenga el remolque en la superficie de la carretera cuando viaja a velocidades muy altas.</a:t>
            </a:r>
          </a:p>
          <a:p>
            <a:pPr lvl="1" eaLnBrk="1" hangingPunct="1">
              <a:lnSpc>
                <a:spcPct val="90000"/>
              </a:lnSpc>
            </a:pPr>
            <a:r>
              <a:rPr lang="es-ES" altLang="en-US" sz="2400" smtClean="0"/>
              <a:t>cargar sólo el peso del bote.</a:t>
            </a:r>
          </a:p>
          <a:p>
            <a:pPr lvl="1" eaLnBrk="1" hangingPunct="1">
              <a:lnSpc>
                <a:spcPct val="90000"/>
              </a:lnSpc>
            </a:pPr>
            <a:r>
              <a:rPr lang="es-ES" altLang="en-US" sz="2400" smtClean="0"/>
              <a:t>sostener el bote, motor, combustible y todo el equipo que planea llevar cuando esté de camino.</a:t>
            </a:r>
          </a:p>
        </p:txBody>
      </p:sp>
      <p:sp>
        <p:nvSpPr>
          <p:cNvPr id="32774" name="Oval 4"/>
          <p:cNvSpPr>
            <a:spLocks noChangeArrowheads="1"/>
          </p:cNvSpPr>
          <p:nvPr/>
        </p:nvSpPr>
        <p:spPr bwMode="auto">
          <a:xfrm>
            <a:off x="447675" y="1733550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bg1"/>
                </a:solidFill>
              </a:rPr>
              <a:t>7</a:t>
            </a:r>
            <a:endParaRPr lang="en-US" altLang="en-US"/>
          </a:p>
        </p:txBody>
      </p:sp>
      <p:sp>
        <p:nvSpPr>
          <p:cNvPr id="32775" name="Oval 5"/>
          <p:cNvSpPr>
            <a:spLocks noChangeArrowheads="1"/>
          </p:cNvSpPr>
          <p:nvPr/>
        </p:nvSpPr>
        <p:spPr bwMode="auto">
          <a:xfrm>
            <a:off x="838200" y="3111500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bg1"/>
                </a:solidFill>
              </a:rPr>
              <a:t>a</a:t>
            </a:r>
            <a:endParaRPr lang="en-US" altLang="en-US"/>
          </a:p>
        </p:txBody>
      </p:sp>
      <p:sp>
        <p:nvSpPr>
          <p:cNvPr id="32776" name="Oval 6"/>
          <p:cNvSpPr>
            <a:spLocks noChangeArrowheads="1"/>
          </p:cNvSpPr>
          <p:nvPr/>
        </p:nvSpPr>
        <p:spPr bwMode="auto">
          <a:xfrm>
            <a:off x="838200" y="3800475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bg1"/>
                </a:solidFill>
              </a:rPr>
              <a:t>b</a:t>
            </a:r>
            <a:endParaRPr lang="en-US" altLang="en-US"/>
          </a:p>
        </p:txBody>
      </p:sp>
      <p:sp>
        <p:nvSpPr>
          <p:cNvPr id="32777" name="Oval 7"/>
          <p:cNvSpPr>
            <a:spLocks noChangeArrowheads="1"/>
          </p:cNvSpPr>
          <p:nvPr/>
        </p:nvSpPr>
        <p:spPr bwMode="auto">
          <a:xfrm>
            <a:off x="838200" y="4484688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bg1"/>
                </a:solidFill>
              </a:rPr>
              <a:t>c</a:t>
            </a:r>
            <a:endParaRPr lang="en-US" altLang="en-US"/>
          </a:p>
        </p:txBody>
      </p:sp>
      <p:sp>
        <p:nvSpPr>
          <p:cNvPr id="32778" name="Oval 8"/>
          <p:cNvSpPr>
            <a:spLocks noChangeArrowheads="1"/>
          </p:cNvSpPr>
          <p:nvPr/>
        </p:nvSpPr>
        <p:spPr bwMode="auto">
          <a:xfrm>
            <a:off x="838200" y="4960938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bg1"/>
                </a:solidFill>
              </a:rPr>
              <a:t>d</a:t>
            </a:r>
            <a:endParaRPr lang="en-US" altLang="en-US"/>
          </a:p>
        </p:txBody>
      </p:sp>
      <p:sp>
        <p:nvSpPr>
          <p:cNvPr id="57353" name="Rectangle 9"/>
          <p:cNvSpPr>
            <a:spLocks noChangeArrowheads="1"/>
          </p:cNvSpPr>
          <p:nvPr/>
        </p:nvSpPr>
        <p:spPr bwMode="auto">
          <a:xfrm>
            <a:off x="704850" y="4899025"/>
            <a:ext cx="8058150" cy="815975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245225"/>
            <a:ext cx="5181600" cy="476250"/>
          </a:xfrm>
        </p:spPr>
        <p:txBody>
          <a:bodyPr/>
          <a:lstStyle/>
          <a:p>
            <a:pPr>
              <a:defRPr/>
            </a:pPr>
            <a:r>
              <a:rPr lang="en-US" b="0" smtClean="0">
                <a:solidFill>
                  <a:schemeClr val="tx2"/>
                </a:solidFill>
              </a:rPr>
              <a:t>Version: Feb 2014                    Copyright 2014 - Coast Guard Auxiliary Association, Inc. </a:t>
            </a:r>
            <a:endParaRPr lang="en-US" b="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1D0CCCA-EFA5-44CF-9030-8506E56CFC1B}" type="slidenum">
              <a:rPr lang="en-US">
                <a:solidFill>
                  <a:srgbClr val="003366"/>
                </a:solidFill>
              </a:rPr>
              <a:pPr eaLnBrk="1" hangingPunct="1"/>
              <a:t>31</a:t>
            </a:fld>
            <a:endParaRPr lang="en-US">
              <a:solidFill>
                <a:srgbClr val="003366"/>
              </a:solidFill>
            </a:endParaRPr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altLang="en-US" smtClean="0"/>
              <a:t>Ejercicios de Repaso</a:t>
            </a:r>
          </a:p>
        </p:txBody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ES" altLang="en-US" smtClean="0"/>
              <a:t>Un plan de navegación incluye una descripción de su bote, quienes están a bordo, y, más importante:</a:t>
            </a:r>
          </a:p>
          <a:p>
            <a:pPr lvl="1" eaLnBrk="1" hangingPunct="1">
              <a:lnSpc>
                <a:spcPct val="90000"/>
              </a:lnSpc>
            </a:pPr>
            <a:endParaRPr lang="es-ES" altLang="en-US" smtClean="0"/>
          </a:p>
          <a:p>
            <a:pPr lvl="1" eaLnBrk="1" hangingPunct="1">
              <a:lnSpc>
                <a:spcPct val="90000"/>
              </a:lnSpc>
            </a:pPr>
            <a:r>
              <a:rPr lang="es-ES" altLang="en-US" smtClean="0"/>
              <a:t>el nombre de su operador de radio..</a:t>
            </a:r>
          </a:p>
          <a:p>
            <a:pPr lvl="1" eaLnBrk="1" hangingPunct="1">
              <a:lnSpc>
                <a:spcPct val="90000"/>
              </a:lnSpc>
            </a:pPr>
            <a:r>
              <a:rPr lang="es-ES" altLang="en-US" smtClean="0"/>
              <a:t>dónde usted espera ir y cuándo usted espera regresar.</a:t>
            </a:r>
          </a:p>
          <a:p>
            <a:pPr lvl="1" eaLnBrk="1" hangingPunct="1">
              <a:lnSpc>
                <a:spcPct val="90000"/>
              </a:lnSpc>
            </a:pPr>
            <a:r>
              <a:rPr lang="es-ES" altLang="en-US" smtClean="0"/>
              <a:t>el calado de su bote.</a:t>
            </a:r>
          </a:p>
          <a:p>
            <a:pPr lvl="1" eaLnBrk="1" hangingPunct="1">
              <a:lnSpc>
                <a:spcPct val="90000"/>
              </a:lnSpc>
            </a:pPr>
            <a:r>
              <a:rPr lang="es-ES" altLang="en-US" smtClean="0"/>
              <a:t>que equipo mecánico en su bote no está en la mejor condición.</a:t>
            </a:r>
          </a:p>
        </p:txBody>
      </p:sp>
      <p:sp>
        <p:nvSpPr>
          <p:cNvPr id="33798" name="Oval 4"/>
          <p:cNvSpPr>
            <a:spLocks noChangeArrowheads="1"/>
          </p:cNvSpPr>
          <p:nvPr/>
        </p:nvSpPr>
        <p:spPr bwMode="auto">
          <a:xfrm>
            <a:off x="447675" y="1733550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bg1"/>
                </a:solidFill>
              </a:rPr>
              <a:t>8</a:t>
            </a:r>
            <a:endParaRPr lang="en-US" altLang="en-US"/>
          </a:p>
        </p:txBody>
      </p:sp>
      <p:sp>
        <p:nvSpPr>
          <p:cNvPr id="33799" name="Oval 5"/>
          <p:cNvSpPr>
            <a:spLocks noChangeArrowheads="1"/>
          </p:cNvSpPr>
          <p:nvPr/>
        </p:nvSpPr>
        <p:spPr bwMode="auto">
          <a:xfrm>
            <a:off x="838200" y="3543300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bg1"/>
                </a:solidFill>
              </a:rPr>
              <a:t>a</a:t>
            </a:r>
            <a:endParaRPr lang="en-US" altLang="en-US"/>
          </a:p>
        </p:txBody>
      </p:sp>
      <p:sp>
        <p:nvSpPr>
          <p:cNvPr id="33800" name="Oval 6"/>
          <p:cNvSpPr>
            <a:spLocks noChangeArrowheads="1"/>
          </p:cNvSpPr>
          <p:nvPr/>
        </p:nvSpPr>
        <p:spPr bwMode="auto">
          <a:xfrm>
            <a:off x="838200" y="3984625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bg1"/>
                </a:solidFill>
              </a:rPr>
              <a:t>b</a:t>
            </a:r>
            <a:endParaRPr lang="en-US" altLang="en-US"/>
          </a:p>
        </p:txBody>
      </p:sp>
      <p:sp>
        <p:nvSpPr>
          <p:cNvPr id="33801" name="Oval 7"/>
          <p:cNvSpPr>
            <a:spLocks noChangeArrowheads="1"/>
          </p:cNvSpPr>
          <p:nvPr/>
        </p:nvSpPr>
        <p:spPr bwMode="auto">
          <a:xfrm>
            <a:off x="838200" y="4851400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bg1"/>
                </a:solidFill>
              </a:rPr>
              <a:t>c</a:t>
            </a:r>
            <a:endParaRPr lang="en-US" altLang="en-US"/>
          </a:p>
        </p:txBody>
      </p:sp>
      <p:sp>
        <p:nvSpPr>
          <p:cNvPr id="33802" name="Oval 8"/>
          <p:cNvSpPr>
            <a:spLocks noChangeArrowheads="1"/>
          </p:cNvSpPr>
          <p:nvPr/>
        </p:nvSpPr>
        <p:spPr bwMode="auto">
          <a:xfrm>
            <a:off x="838200" y="5341938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bg1"/>
                </a:solidFill>
              </a:rPr>
              <a:t>d</a:t>
            </a:r>
            <a:endParaRPr lang="en-US" altLang="en-US"/>
          </a:p>
        </p:txBody>
      </p:sp>
      <p:sp>
        <p:nvSpPr>
          <p:cNvPr id="58377" name="Rectangle 9"/>
          <p:cNvSpPr>
            <a:spLocks noChangeArrowheads="1"/>
          </p:cNvSpPr>
          <p:nvPr/>
        </p:nvSpPr>
        <p:spPr bwMode="auto">
          <a:xfrm>
            <a:off x="704850" y="3984625"/>
            <a:ext cx="8058150" cy="815975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245225"/>
            <a:ext cx="5181600" cy="476250"/>
          </a:xfrm>
        </p:spPr>
        <p:txBody>
          <a:bodyPr/>
          <a:lstStyle/>
          <a:p>
            <a:pPr>
              <a:defRPr/>
            </a:pPr>
            <a:r>
              <a:rPr lang="en-US" b="0" smtClean="0">
                <a:solidFill>
                  <a:schemeClr val="tx2"/>
                </a:solidFill>
              </a:rPr>
              <a:t>Version: Feb 2014                    Copyright 2014 - Coast Guard Auxiliary Association, Inc. </a:t>
            </a:r>
            <a:endParaRPr lang="en-US" b="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Version: Feb 2014                    Copyright 2014 - Coast Guard Auxiliary Association, Inc. </a:t>
            </a:r>
            <a:endParaRPr lang="en-US" sz="1400" smtClean="0"/>
          </a:p>
        </p:txBody>
      </p:sp>
      <p:sp>
        <p:nvSpPr>
          <p:cNvPr id="3481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E740AAF-5163-4B81-9737-92C3284B8C67}" type="slidenum">
              <a:rPr lang="en-US">
                <a:solidFill>
                  <a:srgbClr val="003366"/>
                </a:solidFill>
              </a:rPr>
              <a:pPr eaLnBrk="1" hangingPunct="1"/>
              <a:t>32</a:t>
            </a:fld>
            <a:endParaRPr lang="en-US">
              <a:solidFill>
                <a:srgbClr val="003366"/>
              </a:solidFill>
            </a:endParaRPr>
          </a:p>
        </p:txBody>
      </p:sp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altLang="en-US" smtClean="0"/>
              <a:t>Final del Capítulo 2</a:t>
            </a:r>
          </a:p>
        </p:txBody>
      </p:sp>
      <p:pic>
        <p:nvPicPr>
          <p:cNvPr id="34821" name="Picture 3" descr="dolphin salu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338" y="2514600"/>
            <a:ext cx="1963737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91B94FD-8348-456E-ABAC-5A0FE9607CD1}" type="slidenum">
              <a:rPr lang="en-US">
                <a:solidFill>
                  <a:srgbClr val="003366"/>
                </a:solidFill>
              </a:rPr>
              <a:pPr eaLnBrk="1" hangingPunct="1"/>
              <a:t>4</a:t>
            </a:fld>
            <a:endParaRPr lang="en-US">
              <a:solidFill>
                <a:srgbClr val="003366"/>
              </a:solidFill>
            </a:endParaRP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altLang="en-US" b="0" smtClean="0"/>
              <a:t>Planes de Navegación</a:t>
            </a:r>
            <a:br>
              <a:rPr lang="es-ES" altLang="en-US" b="0" smtClean="0"/>
            </a:br>
            <a:r>
              <a:rPr lang="es-ES" altLang="en-US" sz="2400" b="0" smtClean="0"/>
              <a:t>(Float Plan)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611313"/>
          </a:xfrm>
        </p:spPr>
        <p:txBody>
          <a:bodyPr/>
          <a:lstStyle/>
          <a:p>
            <a:pPr eaLnBrk="1" hangingPunct="1"/>
            <a:r>
              <a:rPr lang="es-ES" altLang="en-US" smtClean="0"/>
              <a:t> ¿Qué es un Plan de Navegación?</a:t>
            </a:r>
          </a:p>
          <a:p>
            <a:pPr eaLnBrk="1" hangingPunct="1"/>
            <a:r>
              <a:rPr lang="es-ES" altLang="en-US" smtClean="0"/>
              <a:t>¿ Qué información contiene?</a:t>
            </a:r>
          </a:p>
          <a:p>
            <a:pPr eaLnBrk="1" hangingPunct="1"/>
            <a:endParaRPr lang="en-US" altLang="en-US" smtClean="0"/>
          </a:p>
        </p:txBody>
      </p:sp>
      <p:pic>
        <p:nvPicPr>
          <p:cNvPr id="6150" name="Picture 7" descr="npo000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009900"/>
            <a:ext cx="1835150" cy="3467100"/>
          </a:xfrm>
          <a:prstGeom prst="rect">
            <a:avLst/>
          </a:prstGeom>
          <a:noFill/>
          <a:ln w="38100">
            <a:solidFill>
              <a:srgbClr val="000099"/>
            </a:solidFill>
            <a:miter lim="800000"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1" name="Oval 5"/>
          <p:cNvSpPr>
            <a:spLocks noChangeArrowheads="1"/>
          </p:cNvSpPr>
          <p:nvPr/>
        </p:nvSpPr>
        <p:spPr bwMode="auto">
          <a:xfrm>
            <a:off x="457200" y="1736725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6152" name="Oval 6"/>
          <p:cNvSpPr>
            <a:spLocks noChangeArrowheads="1"/>
          </p:cNvSpPr>
          <p:nvPr/>
        </p:nvSpPr>
        <p:spPr bwMode="auto">
          <a:xfrm>
            <a:off x="457200" y="2322513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245225"/>
            <a:ext cx="5181600" cy="476250"/>
          </a:xfrm>
        </p:spPr>
        <p:txBody>
          <a:bodyPr/>
          <a:lstStyle/>
          <a:p>
            <a:pPr>
              <a:defRPr/>
            </a:pPr>
            <a:r>
              <a:rPr lang="en-US" b="0" smtClean="0">
                <a:solidFill>
                  <a:schemeClr val="tx2"/>
                </a:solidFill>
              </a:rPr>
              <a:t>Version: Feb 2014                    Copyright 2014 - Coast Guard Auxiliary Association, Inc. </a:t>
            </a:r>
            <a:endParaRPr lang="en-US" b="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B8903C1-563B-423D-B1E5-8AC795BA40E9}" type="slidenum">
              <a:rPr lang="en-US">
                <a:solidFill>
                  <a:srgbClr val="003366"/>
                </a:solidFill>
              </a:rPr>
              <a:pPr eaLnBrk="1" hangingPunct="1"/>
              <a:t>5</a:t>
            </a:fld>
            <a:endParaRPr lang="en-US">
              <a:solidFill>
                <a:srgbClr val="003366"/>
              </a:solidFill>
            </a:endParaRP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altLang="en-US" sz="4000" smtClean="0"/>
              <a:t>Verificaciones Antes</a:t>
            </a:r>
            <a:br>
              <a:rPr lang="es-ES" altLang="en-US" sz="4000" smtClean="0"/>
            </a:br>
            <a:r>
              <a:rPr lang="es-ES" altLang="en-US" sz="4000" smtClean="0"/>
              <a:t>de Departir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ES" altLang="en-US" b="0" smtClean="0"/>
              <a:t>   Cosas que hacer antes de salir</a:t>
            </a:r>
          </a:p>
        </p:txBody>
      </p:sp>
      <p:sp>
        <p:nvSpPr>
          <p:cNvPr id="7174" name="Oval 4"/>
          <p:cNvSpPr>
            <a:spLocks noChangeArrowheads="1"/>
          </p:cNvSpPr>
          <p:nvPr/>
        </p:nvSpPr>
        <p:spPr bwMode="auto">
          <a:xfrm>
            <a:off x="457200" y="1736725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7175" name="Picture 5" descr="DSC_44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667000"/>
            <a:ext cx="5486400" cy="3648075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245225"/>
            <a:ext cx="5181600" cy="476250"/>
          </a:xfrm>
        </p:spPr>
        <p:txBody>
          <a:bodyPr/>
          <a:lstStyle/>
          <a:p>
            <a:pPr>
              <a:defRPr/>
            </a:pPr>
            <a:r>
              <a:rPr lang="en-US" b="0" smtClean="0">
                <a:solidFill>
                  <a:schemeClr val="tx2"/>
                </a:solidFill>
              </a:rPr>
              <a:t>Version: Feb 2014                    Copyright 2014 - Coast Guard Auxiliary Association, Inc. </a:t>
            </a:r>
            <a:endParaRPr lang="en-US" b="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51322F5-A841-4AC7-8D3D-52B8A4CB3A38}" type="slidenum">
              <a:rPr lang="en-US">
                <a:solidFill>
                  <a:srgbClr val="003366"/>
                </a:solidFill>
              </a:rPr>
              <a:pPr eaLnBrk="1" hangingPunct="1"/>
              <a:t>6</a:t>
            </a:fld>
            <a:endParaRPr lang="en-US">
              <a:solidFill>
                <a:srgbClr val="003366"/>
              </a:solidFill>
            </a:endParaRPr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610600" cy="1249362"/>
          </a:xfrm>
        </p:spPr>
        <p:txBody>
          <a:bodyPr/>
          <a:lstStyle/>
          <a:p>
            <a:pPr eaLnBrk="1" hangingPunct="1"/>
            <a:r>
              <a:rPr lang="es-ES" altLang="en-US" sz="4000" b="0" smtClean="0"/>
              <a:t>   Comprobante de Seguridad de la Embarcación (VSC)</a:t>
            </a:r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ES" altLang="en-US" sz="2400" smtClean="0"/>
              <a:t>Comprobante de Seguridad de la Embarcación Dispensado por la Guardia Costera Auxiliar </a:t>
            </a:r>
          </a:p>
          <a:p>
            <a:pPr lvl="1" eaLnBrk="1" hangingPunct="1"/>
            <a:r>
              <a:rPr lang="es-ES" altLang="en-US" sz="2400" smtClean="0"/>
              <a:t>Este servicio es Gratis</a:t>
            </a:r>
          </a:p>
          <a:p>
            <a:pPr eaLnBrk="1" hangingPunct="1"/>
            <a:r>
              <a:rPr lang="es-ES" altLang="en-US" sz="2400" smtClean="0"/>
              <a:t>Asegura que su embarcación tenga o exceda los requisitos federales y estatales.</a:t>
            </a:r>
          </a:p>
        </p:txBody>
      </p:sp>
      <p:sp>
        <p:nvSpPr>
          <p:cNvPr id="8198" name="Oval 5"/>
          <p:cNvSpPr>
            <a:spLocks noChangeArrowheads="1"/>
          </p:cNvSpPr>
          <p:nvPr/>
        </p:nvSpPr>
        <p:spPr bwMode="auto">
          <a:xfrm>
            <a:off x="457200" y="1736725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8199" name="Oval 6"/>
          <p:cNvSpPr>
            <a:spLocks noChangeArrowheads="1"/>
          </p:cNvSpPr>
          <p:nvPr/>
        </p:nvSpPr>
        <p:spPr bwMode="auto">
          <a:xfrm>
            <a:off x="457200" y="2838450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bg1"/>
                </a:solidFill>
              </a:rPr>
              <a:t>2</a:t>
            </a:r>
          </a:p>
        </p:txBody>
      </p:sp>
      <p:pic>
        <p:nvPicPr>
          <p:cNvPr id="8200" name="Picture 7" descr="VSC-19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350" y="3886200"/>
            <a:ext cx="4305300" cy="27686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245225"/>
            <a:ext cx="5181600" cy="476250"/>
          </a:xfrm>
        </p:spPr>
        <p:txBody>
          <a:bodyPr/>
          <a:lstStyle/>
          <a:p>
            <a:pPr>
              <a:defRPr/>
            </a:pPr>
            <a:r>
              <a:rPr lang="en-US" b="0" smtClean="0">
                <a:solidFill>
                  <a:schemeClr val="tx2"/>
                </a:solidFill>
              </a:rPr>
              <a:t>Version: Feb 2014                    Copyright 2014 - Coast Guard Auxiliary Association, Inc. </a:t>
            </a:r>
            <a:endParaRPr lang="en-US" b="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CDC4574-9F88-4D63-94B9-9434BDF54D84}" type="slidenum">
              <a:rPr lang="en-US">
                <a:solidFill>
                  <a:srgbClr val="003366"/>
                </a:solidFill>
              </a:rPr>
              <a:pPr eaLnBrk="1" hangingPunct="1"/>
              <a:t>7</a:t>
            </a:fld>
            <a:endParaRPr lang="en-US">
              <a:solidFill>
                <a:srgbClr val="003366"/>
              </a:solidFill>
            </a:endParaRPr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8305800" cy="1143000"/>
          </a:xfrm>
        </p:spPr>
        <p:txBody>
          <a:bodyPr/>
          <a:lstStyle/>
          <a:p>
            <a:pPr eaLnBrk="1" hangingPunct="1"/>
            <a:r>
              <a:rPr lang="es-ES" altLang="en-US" sz="4000" b="0" smtClean="0"/>
              <a:t>Comprobante de Seguridad de la Embarcación (VSC)</a:t>
            </a:r>
            <a:endParaRPr lang="en-US" altLang="en-US" sz="4000" b="0" smtClean="0"/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ES" altLang="en-US" smtClean="0"/>
              <a:t>Sello de Seguridad</a:t>
            </a:r>
          </a:p>
          <a:p>
            <a:pPr eaLnBrk="1" hangingPunct="1"/>
            <a:r>
              <a:rPr lang="es-ES" altLang="en-US" smtClean="0"/>
              <a:t>El servicio es voluntario</a:t>
            </a:r>
          </a:p>
          <a:p>
            <a:pPr eaLnBrk="1" hangingPunct="1"/>
            <a:endParaRPr lang="es-ES" altLang="en-US" smtClean="0"/>
          </a:p>
        </p:txBody>
      </p:sp>
      <p:sp>
        <p:nvSpPr>
          <p:cNvPr id="9222" name="Oval 5"/>
          <p:cNvSpPr>
            <a:spLocks noChangeArrowheads="1"/>
          </p:cNvSpPr>
          <p:nvPr/>
        </p:nvSpPr>
        <p:spPr bwMode="auto">
          <a:xfrm>
            <a:off x="457200" y="1736725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9223" name="Oval 6"/>
          <p:cNvSpPr>
            <a:spLocks noChangeArrowheads="1"/>
          </p:cNvSpPr>
          <p:nvPr/>
        </p:nvSpPr>
        <p:spPr bwMode="auto">
          <a:xfrm>
            <a:off x="457200" y="2322513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bg1"/>
                </a:solidFill>
              </a:rPr>
              <a:t>2</a:t>
            </a:r>
          </a:p>
        </p:txBody>
      </p:sp>
      <p:pic>
        <p:nvPicPr>
          <p:cNvPr id="9224" name="Picture 8" descr="vsc-decal-2007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450" y="2971800"/>
            <a:ext cx="3467100" cy="359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245225"/>
            <a:ext cx="5181600" cy="476250"/>
          </a:xfrm>
        </p:spPr>
        <p:txBody>
          <a:bodyPr/>
          <a:lstStyle/>
          <a:p>
            <a:pPr>
              <a:defRPr/>
            </a:pPr>
            <a:r>
              <a:rPr lang="en-US" b="0" smtClean="0">
                <a:solidFill>
                  <a:schemeClr val="tx2"/>
                </a:solidFill>
              </a:rPr>
              <a:t>Version: Feb 2014                    Copyright 2014 - Coast Guard Auxiliary Association, Inc. </a:t>
            </a:r>
            <a:endParaRPr lang="en-US" b="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078C1BF-AACE-4ED0-9CD9-40B303A206E0}" type="slidenum">
              <a:rPr lang="en-US">
                <a:solidFill>
                  <a:srgbClr val="003366"/>
                </a:solidFill>
              </a:rPr>
              <a:pPr eaLnBrk="1" hangingPunct="1"/>
              <a:t>8</a:t>
            </a:fld>
            <a:endParaRPr lang="en-US">
              <a:solidFill>
                <a:srgbClr val="003366"/>
              </a:solidFill>
            </a:endParaRPr>
          </a:p>
        </p:txBody>
      </p:sp>
      <p:pic>
        <p:nvPicPr>
          <p:cNvPr id="10244" name="Picture 2" descr="7 trail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3" y="3200400"/>
            <a:ext cx="7064375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1447800" y="3557588"/>
            <a:ext cx="1447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ES" altLang="en-US" sz="2800" b="1"/>
              <a:t>literas</a:t>
            </a:r>
          </a:p>
        </p:txBody>
      </p:sp>
      <p:sp>
        <p:nvSpPr>
          <p:cNvPr id="10246" name="Line 4"/>
          <p:cNvSpPr>
            <a:spLocks noChangeShapeType="1"/>
          </p:cNvSpPr>
          <p:nvPr/>
        </p:nvSpPr>
        <p:spPr bwMode="auto">
          <a:xfrm>
            <a:off x="1447800" y="3886200"/>
            <a:ext cx="762000" cy="12334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3886200" y="3124200"/>
            <a:ext cx="1600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ES" altLang="en-US" sz="2800"/>
              <a:t>lengüeta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6124575" y="2300288"/>
            <a:ext cx="1447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ES" altLang="en-US" sz="2800" b="1"/>
              <a:t>chigre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6975475" y="4749800"/>
            <a:ext cx="2016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ES" altLang="en-US" sz="2800" b="1"/>
              <a:t>acoplador</a:t>
            </a:r>
          </a:p>
        </p:txBody>
      </p:sp>
      <p:sp>
        <p:nvSpPr>
          <p:cNvPr id="10250" name="Line 8"/>
          <p:cNvSpPr>
            <a:spLocks noChangeShapeType="1"/>
          </p:cNvSpPr>
          <p:nvPr/>
        </p:nvSpPr>
        <p:spPr bwMode="auto">
          <a:xfrm flipV="1">
            <a:off x="7010400" y="3913188"/>
            <a:ext cx="344488" cy="10398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5334000" y="5607050"/>
            <a:ext cx="1752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ES" altLang="en-US" sz="2800" b="1"/>
              <a:t>rodillos</a:t>
            </a:r>
          </a:p>
        </p:txBody>
      </p:sp>
      <p:sp>
        <p:nvSpPr>
          <p:cNvPr id="10252" name="Line 10"/>
          <p:cNvSpPr>
            <a:spLocks noChangeShapeType="1"/>
          </p:cNvSpPr>
          <p:nvPr/>
        </p:nvSpPr>
        <p:spPr bwMode="auto">
          <a:xfrm flipH="1" flipV="1">
            <a:off x="4114800" y="4800600"/>
            <a:ext cx="1143000" cy="10810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3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altLang="en-US" b="0" smtClean="0"/>
              <a:t>Remolcando Su Bote</a:t>
            </a:r>
          </a:p>
        </p:txBody>
      </p:sp>
      <p:sp>
        <p:nvSpPr>
          <p:cNvPr id="10254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771525" y="1454150"/>
            <a:ext cx="8229600" cy="914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s-ES" altLang="en-US" smtClean="0"/>
              <a:t>El remolque adecuado</a:t>
            </a:r>
          </a:p>
          <a:p>
            <a:pPr eaLnBrk="1" hangingPunct="1">
              <a:lnSpc>
                <a:spcPct val="80000"/>
              </a:lnSpc>
            </a:pPr>
            <a:r>
              <a:rPr lang="es-ES" altLang="en-US" smtClean="0"/>
              <a:t>Un vehículo adecuado para remolcar </a:t>
            </a:r>
          </a:p>
        </p:txBody>
      </p:sp>
      <p:sp>
        <p:nvSpPr>
          <p:cNvPr id="10255" name="Line 13"/>
          <p:cNvSpPr>
            <a:spLocks noChangeShapeType="1"/>
          </p:cNvSpPr>
          <p:nvPr/>
        </p:nvSpPr>
        <p:spPr bwMode="auto">
          <a:xfrm>
            <a:off x="6096000" y="2590800"/>
            <a:ext cx="457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6" name="Line 14"/>
          <p:cNvSpPr>
            <a:spLocks noChangeShapeType="1"/>
          </p:cNvSpPr>
          <p:nvPr/>
        </p:nvSpPr>
        <p:spPr bwMode="auto">
          <a:xfrm>
            <a:off x="5562600" y="3429000"/>
            <a:ext cx="852488" cy="6492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7" name="Oval 15"/>
          <p:cNvSpPr>
            <a:spLocks noChangeArrowheads="1"/>
          </p:cNvSpPr>
          <p:nvPr/>
        </p:nvSpPr>
        <p:spPr bwMode="auto">
          <a:xfrm>
            <a:off x="457200" y="1428750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bg1"/>
                </a:solidFill>
              </a:rPr>
              <a:t>1</a:t>
            </a:r>
            <a:endParaRPr lang="en-US" altLang="en-US"/>
          </a:p>
        </p:txBody>
      </p:sp>
      <p:sp>
        <p:nvSpPr>
          <p:cNvPr id="10258" name="Oval 16"/>
          <p:cNvSpPr>
            <a:spLocks noChangeArrowheads="1"/>
          </p:cNvSpPr>
          <p:nvPr/>
        </p:nvSpPr>
        <p:spPr bwMode="auto">
          <a:xfrm>
            <a:off x="457200" y="1985963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bg1"/>
                </a:solidFill>
              </a:rPr>
              <a:t>2</a:t>
            </a:r>
            <a:endParaRPr lang="en-US" altLang="en-US"/>
          </a:p>
        </p:txBody>
      </p:sp>
      <p:sp>
        <p:nvSpPr>
          <p:cNvPr id="10259" name="Oval 17"/>
          <p:cNvSpPr>
            <a:spLocks noChangeArrowheads="1"/>
          </p:cNvSpPr>
          <p:nvPr/>
        </p:nvSpPr>
        <p:spPr bwMode="auto">
          <a:xfrm>
            <a:off x="1219200" y="3657600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bg1"/>
                </a:solidFill>
              </a:rPr>
              <a:t>3</a:t>
            </a:r>
            <a:endParaRPr lang="en-US" altLang="en-US"/>
          </a:p>
        </p:txBody>
      </p:sp>
      <p:sp>
        <p:nvSpPr>
          <p:cNvPr id="10260" name="Oval 18"/>
          <p:cNvSpPr>
            <a:spLocks noChangeArrowheads="1"/>
          </p:cNvSpPr>
          <p:nvPr/>
        </p:nvSpPr>
        <p:spPr bwMode="auto">
          <a:xfrm>
            <a:off x="5410200" y="3271838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bg1"/>
                </a:solidFill>
              </a:rPr>
              <a:t>4</a:t>
            </a:r>
            <a:endParaRPr lang="en-US" altLang="en-US"/>
          </a:p>
        </p:txBody>
      </p:sp>
      <p:sp>
        <p:nvSpPr>
          <p:cNvPr id="10261" name="Oval 19"/>
          <p:cNvSpPr>
            <a:spLocks noChangeArrowheads="1"/>
          </p:cNvSpPr>
          <p:nvPr/>
        </p:nvSpPr>
        <p:spPr bwMode="auto">
          <a:xfrm>
            <a:off x="5943600" y="2438400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bg1"/>
                </a:solidFill>
              </a:rPr>
              <a:t>5</a:t>
            </a:r>
            <a:endParaRPr lang="en-US" altLang="en-US"/>
          </a:p>
        </p:txBody>
      </p:sp>
      <p:sp>
        <p:nvSpPr>
          <p:cNvPr id="10262" name="Oval 20"/>
          <p:cNvSpPr>
            <a:spLocks noChangeArrowheads="1"/>
          </p:cNvSpPr>
          <p:nvPr/>
        </p:nvSpPr>
        <p:spPr bwMode="auto">
          <a:xfrm>
            <a:off x="5105400" y="5705475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10263" name="Oval 21"/>
          <p:cNvSpPr>
            <a:spLocks noChangeArrowheads="1"/>
          </p:cNvSpPr>
          <p:nvPr/>
        </p:nvSpPr>
        <p:spPr bwMode="auto">
          <a:xfrm>
            <a:off x="6781800" y="4876800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bg1"/>
                </a:solidFill>
              </a:rPr>
              <a:t>6</a:t>
            </a:r>
            <a:endParaRPr lang="en-US" altLang="en-US"/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245225"/>
            <a:ext cx="5181600" cy="476250"/>
          </a:xfrm>
        </p:spPr>
        <p:txBody>
          <a:bodyPr/>
          <a:lstStyle/>
          <a:p>
            <a:pPr>
              <a:defRPr/>
            </a:pPr>
            <a:r>
              <a:rPr lang="en-US" b="0" smtClean="0">
                <a:solidFill>
                  <a:schemeClr val="tx2"/>
                </a:solidFill>
              </a:rPr>
              <a:t>Version: Feb 2014                    Copyright 2014 - Coast Guard Auxiliary Association, Inc. </a:t>
            </a:r>
            <a:endParaRPr lang="en-US" b="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autoUpdateAnimBg="0"/>
      <p:bldP spid="16389" grpId="0" autoUpdateAnimBg="0"/>
      <p:bldP spid="16390" grpId="0" autoUpdateAnimBg="0"/>
      <p:bldP spid="16391" grpId="0" autoUpdateAnimBg="0"/>
      <p:bldP spid="16393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46056FB-2CA9-4324-99EB-0AF3ACD62EF9}" type="slidenum">
              <a:rPr lang="en-US">
                <a:solidFill>
                  <a:srgbClr val="003366"/>
                </a:solidFill>
              </a:rPr>
              <a:pPr eaLnBrk="1" hangingPunct="1"/>
              <a:t>9</a:t>
            </a:fld>
            <a:endParaRPr lang="en-US">
              <a:solidFill>
                <a:srgbClr val="003366"/>
              </a:solidFill>
            </a:endParaRPr>
          </a:p>
        </p:txBody>
      </p:sp>
      <p:pic>
        <p:nvPicPr>
          <p:cNvPr id="11268" name="Picture 2" descr="hit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429000"/>
            <a:ext cx="4495800" cy="31242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altLang="en-US" b="0" smtClean="0"/>
              <a:t>   Remolcando Su Bote</a:t>
            </a:r>
          </a:p>
        </p:txBody>
      </p:sp>
      <p:sp>
        <p:nvSpPr>
          <p:cNvPr id="1127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2684463"/>
          </a:xfrm>
        </p:spPr>
        <p:txBody>
          <a:bodyPr/>
          <a:lstStyle/>
          <a:p>
            <a:pPr eaLnBrk="1" hangingPunct="1"/>
            <a:r>
              <a:rPr lang="es-ES" altLang="en-US" sz="2800" smtClean="0"/>
              <a:t>Ajuste el acoplador y la bola</a:t>
            </a:r>
          </a:p>
          <a:p>
            <a:pPr eaLnBrk="1" hangingPunct="1"/>
            <a:r>
              <a:rPr lang="es-ES" altLang="en-US" sz="2800" smtClean="0"/>
              <a:t>Mantenga el peso propio de la lengüeta a 7-10%</a:t>
            </a:r>
          </a:p>
          <a:p>
            <a:pPr eaLnBrk="1" hangingPunct="1"/>
            <a:r>
              <a:rPr lang="es-ES" altLang="en-US" sz="2800" smtClean="0"/>
              <a:t>Cadenas de seguridad - cruzadas</a:t>
            </a:r>
          </a:p>
        </p:txBody>
      </p:sp>
      <p:sp>
        <p:nvSpPr>
          <p:cNvPr id="11271" name="Oval 5"/>
          <p:cNvSpPr>
            <a:spLocks noChangeArrowheads="1"/>
          </p:cNvSpPr>
          <p:nvPr/>
        </p:nvSpPr>
        <p:spPr bwMode="auto">
          <a:xfrm>
            <a:off x="457200" y="1589088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1272" name="Oval 6"/>
          <p:cNvSpPr>
            <a:spLocks noChangeArrowheads="1"/>
          </p:cNvSpPr>
          <p:nvPr/>
        </p:nvSpPr>
        <p:spPr bwMode="auto">
          <a:xfrm>
            <a:off x="457200" y="2176463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1273" name="Oval 7"/>
          <p:cNvSpPr>
            <a:spLocks noChangeArrowheads="1"/>
          </p:cNvSpPr>
          <p:nvPr/>
        </p:nvSpPr>
        <p:spPr bwMode="auto">
          <a:xfrm>
            <a:off x="457200" y="2909888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245225"/>
            <a:ext cx="5181600" cy="476250"/>
          </a:xfrm>
        </p:spPr>
        <p:txBody>
          <a:bodyPr/>
          <a:lstStyle/>
          <a:p>
            <a:pPr>
              <a:defRPr/>
            </a:pPr>
            <a:r>
              <a:rPr lang="en-US" b="0" smtClean="0">
                <a:solidFill>
                  <a:schemeClr val="tx2"/>
                </a:solidFill>
              </a:rPr>
              <a:t>Version: Feb 2014                    Copyright 2014 - Coast Guard Auxiliary Association, Inc. </a:t>
            </a:r>
            <a:endParaRPr lang="en-US" b="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ux 2">
  <a:themeElements>
    <a:clrScheme name="Aux 2 13">
      <a:dk1>
        <a:srgbClr val="333399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2A2A82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ux 2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ux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x 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x 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x 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x 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x 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x 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x 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x 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x 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x 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x 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x 2 13">
        <a:dk1>
          <a:srgbClr val="333399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2A2A82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Aux 2</Template>
  <TotalTime>1149</TotalTime>
  <Words>2398</Words>
  <Application>Microsoft Office PowerPoint</Application>
  <PresentationFormat>On-screen Show (4:3)</PresentationFormat>
  <Paragraphs>510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Arial Black</vt:lpstr>
      <vt:lpstr>Courier New</vt:lpstr>
      <vt:lpstr>Tahoma</vt:lpstr>
      <vt:lpstr>Times New Roman</vt:lpstr>
      <vt:lpstr>Aux 2</vt:lpstr>
      <vt:lpstr>Capítulo 2</vt:lpstr>
      <vt:lpstr>   Nosotros Discutiremos:</vt:lpstr>
      <vt:lpstr>Placa de Capacidad</vt:lpstr>
      <vt:lpstr>Planes de Navegación (Float Plan)</vt:lpstr>
      <vt:lpstr>Verificaciones Antes de Departir</vt:lpstr>
      <vt:lpstr>   Comprobante de Seguridad de la Embarcación (VSC)</vt:lpstr>
      <vt:lpstr>Comprobante de Seguridad de la Embarcación (VSC)</vt:lpstr>
      <vt:lpstr>Remolcando Su Bote</vt:lpstr>
      <vt:lpstr>   Remolcando Su Bote</vt:lpstr>
      <vt:lpstr>    Remolcando Seguramente</vt:lpstr>
      <vt:lpstr>En La Carretera</vt:lpstr>
      <vt:lpstr>Lanzando Su Bote</vt:lpstr>
      <vt:lpstr>Lanzando Su Bote</vt:lpstr>
      <vt:lpstr>Recuperando Su Bote</vt:lpstr>
      <vt:lpstr>Recuperando Su Bote</vt:lpstr>
      <vt:lpstr>Recuperando Su Bote</vt:lpstr>
      <vt:lpstr>Abasteciendo de Combustible Precavidamente</vt:lpstr>
      <vt:lpstr>Abasteciendo de Combustible Precavidamente</vt:lpstr>
      <vt:lpstr>Use Su Nariz</vt:lpstr>
      <vt:lpstr>  Selector de Combustible</vt:lpstr>
      <vt:lpstr>Mantenimiento De Su Bote</vt:lpstr>
      <vt:lpstr>Accesorios de Navegación en Bote</vt:lpstr>
      <vt:lpstr>Capítulo 2 Repaso</vt:lpstr>
      <vt:lpstr>Ejercicios de Repaso</vt:lpstr>
      <vt:lpstr>Ejercicios de Repaso</vt:lpstr>
      <vt:lpstr>Ejercicios de Repaso</vt:lpstr>
      <vt:lpstr>Ejercicios de Repaso</vt:lpstr>
      <vt:lpstr>Ejercicios de Repaso</vt:lpstr>
      <vt:lpstr>Ejercicios de Repaso</vt:lpstr>
      <vt:lpstr>Ejercicios de Repaso</vt:lpstr>
      <vt:lpstr>Ejercicios de Repaso</vt:lpstr>
      <vt:lpstr>Final del Capítulo 2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Dan Stroup</dc:creator>
  <cp:lastModifiedBy>Stroup, Daniel</cp:lastModifiedBy>
  <cp:revision>231</cp:revision>
  <dcterms:created xsi:type="dcterms:W3CDTF">2006-04-04T00:02:01Z</dcterms:created>
  <dcterms:modified xsi:type="dcterms:W3CDTF">2014-02-06T19:56:54Z</dcterms:modified>
</cp:coreProperties>
</file>